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214" autoAdjust="0"/>
    <p:restoredTop sz="94660"/>
  </p:normalViewPr>
  <p:slideViewPr>
    <p:cSldViewPr>
      <p:cViewPr varScale="1">
        <p:scale>
          <a:sx n="57" d="100"/>
          <a:sy n="57" d="100"/>
        </p:scale>
        <p:origin x="-90"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sz="quarter" idx="1"/>
          </p:nvPr>
        </p:nvSpPr>
        <p:spPr>
          <a:xfrm>
            <a:off x="4021294" y="0"/>
            <a:ext cx="3076363" cy="469265"/>
          </a:xfrm>
          <a:prstGeom prst="rect">
            <a:avLst/>
          </a:prstGeom>
        </p:spPr>
        <p:txBody>
          <a:bodyPr vert="horz" lIns="94192" tIns="47096" rIns="94192" bIns="47096" rtlCol="0"/>
          <a:lstStyle>
            <a:lvl1pPr algn="r">
              <a:defRPr sz="1200"/>
            </a:lvl1pPr>
          </a:lstStyle>
          <a:p>
            <a:fld id="{82E05298-9760-46CD-8C81-E047B6603539}" type="datetimeFigureOut">
              <a:rPr lang="en-US" smtClean="0"/>
              <a:pPr/>
              <a:t>4/29/2011</a:t>
            </a:fld>
            <a:endParaRPr lang="en-US"/>
          </a:p>
        </p:txBody>
      </p:sp>
      <p:sp>
        <p:nvSpPr>
          <p:cNvPr id="4" name="Footer Placeholder 3"/>
          <p:cNvSpPr>
            <a:spLocks noGrp="1"/>
          </p:cNvSpPr>
          <p:nvPr>
            <p:ph type="ftr" sz="quarter" idx="2"/>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a:p>
        </p:txBody>
      </p:sp>
      <p:sp>
        <p:nvSpPr>
          <p:cNvPr id="5" name="Slide Number Placeholder 4"/>
          <p:cNvSpPr>
            <a:spLocks noGrp="1"/>
          </p:cNvSpPr>
          <p:nvPr>
            <p:ph type="sldNum" sz="quarter" idx="3"/>
          </p:nvPr>
        </p:nvSpPr>
        <p:spPr>
          <a:xfrm>
            <a:off x="4021294" y="8914406"/>
            <a:ext cx="3076363" cy="469265"/>
          </a:xfrm>
          <a:prstGeom prst="rect">
            <a:avLst/>
          </a:prstGeom>
        </p:spPr>
        <p:txBody>
          <a:bodyPr vert="horz" lIns="94192" tIns="47096" rIns="94192" bIns="47096" rtlCol="0" anchor="b"/>
          <a:lstStyle>
            <a:lvl1pPr algn="r">
              <a:defRPr sz="1200"/>
            </a:lvl1pPr>
          </a:lstStyle>
          <a:p>
            <a:fld id="{77338382-ED8C-46CB-94EE-38BF572941A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CEF862AC-1903-4F37-9632-019065CD65C1}" type="datetimeFigureOut">
              <a:rPr lang="en-US" smtClean="0"/>
              <a:pPr/>
              <a:t>4/29/2011</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B280F4D7-5FE0-4746-9AA3-E38ADD352E9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taking the</a:t>
            </a:r>
            <a:r>
              <a:rPr lang="en-US" baseline="0" dirty="0" smtClean="0"/>
              <a:t> time to be a part of my dissertation proposal today.  The title of my dissertation is “Career </a:t>
            </a:r>
            <a:r>
              <a:rPr lang="en-US" baseline="0" dirty="0" err="1" smtClean="0"/>
              <a:t>Counsleing</a:t>
            </a:r>
            <a:r>
              <a:rPr lang="en-US" baseline="0" dirty="0" smtClean="0"/>
              <a:t>: utilizing the CMI-Form C with 7</a:t>
            </a:r>
            <a:r>
              <a:rPr lang="en-US" baseline="30000" dirty="0" smtClean="0"/>
              <a:t>th</a:t>
            </a:r>
            <a:r>
              <a:rPr lang="en-US" baseline="0" dirty="0" smtClean="0"/>
              <a:t> grade students”. My prospective dissertation committee will be chaired by Dr. </a:t>
            </a:r>
            <a:r>
              <a:rPr lang="en-US" baseline="0" dirty="0" err="1" smtClean="0"/>
              <a:t>Rehfuss</a:t>
            </a:r>
            <a:r>
              <a:rPr lang="en-US" baseline="0" dirty="0" smtClean="0"/>
              <a:t>, and will also include Dr. Thompson and Dr. Brown.</a:t>
            </a:r>
            <a:endParaRPr lang="en-US" dirty="0"/>
          </a:p>
        </p:txBody>
      </p:sp>
      <p:sp>
        <p:nvSpPr>
          <p:cNvPr id="4" name="Slide Number Placeholder 3"/>
          <p:cNvSpPr>
            <a:spLocks noGrp="1"/>
          </p:cNvSpPr>
          <p:nvPr>
            <p:ph type="sldNum" sz="quarter" idx="10"/>
          </p:nvPr>
        </p:nvSpPr>
        <p:spPr/>
        <p:txBody>
          <a:bodyPr/>
          <a:lstStyle/>
          <a:p>
            <a:fld id="{B280F4D7-5FE0-4746-9AA3-E38ADD352E9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now provide</a:t>
            </a:r>
            <a:r>
              <a:rPr lang="en-US" baseline="0" dirty="0" smtClean="0"/>
              <a:t> a brief review of the literature relevant to my dissertation topic.</a:t>
            </a:r>
            <a:endParaRPr lang="en-US" dirty="0"/>
          </a:p>
        </p:txBody>
      </p:sp>
      <p:sp>
        <p:nvSpPr>
          <p:cNvPr id="4" name="Slide Number Placeholder 3"/>
          <p:cNvSpPr>
            <a:spLocks noGrp="1"/>
          </p:cNvSpPr>
          <p:nvPr>
            <p:ph type="sldNum" sz="quarter" idx="10"/>
          </p:nvPr>
        </p:nvSpPr>
        <p:spPr/>
        <p:txBody>
          <a:bodyPr/>
          <a:lstStyle/>
          <a:p>
            <a:fld id="{B280F4D7-5FE0-4746-9AA3-E38ADD352E9B}"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problems that led to my development of this dissertation topic are as follows…</a:t>
            </a:r>
            <a:endParaRPr lang="en-US" dirty="0"/>
          </a:p>
        </p:txBody>
      </p:sp>
      <p:sp>
        <p:nvSpPr>
          <p:cNvPr id="4" name="Slide Number Placeholder 3"/>
          <p:cNvSpPr>
            <a:spLocks noGrp="1"/>
          </p:cNvSpPr>
          <p:nvPr>
            <p:ph type="sldNum" sz="quarter" idx="10"/>
          </p:nvPr>
        </p:nvSpPr>
        <p:spPr/>
        <p:txBody>
          <a:bodyPr/>
          <a:lstStyle/>
          <a:p>
            <a:fld id="{B280F4D7-5FE0-4746-9AA3-E38ADD352E9B}" type="slidenum">
              <a:rPr lang="en-US" smtClean="0"/>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 questions which I will address through</a:t>
            </a:r>
            <a:r>
              <a:rPr lang="en-US" baseline="0" dirty="0" smtClean="0"/>
              <a:t> my research. First, ….Second, …</a:t>
            </a:r>
            <a:endParaRPr lang="en-US" dirty="0"/>
          </a:p>
        </p:txBody>
      </p:sp>
      <p:sp>
        <p:nvSpPr>
          <p:cNvPr id="4" name="Slide Number Placeholder 3"/>
          <p:cNvSpPr>
            <a:spLocks noGrp="1"/>
          </p:cNvSpPr>
          <p:nvPr>
            <p:ph type="sldNum" sz="quarter" idx="10"/>
          </p:nvPr>
        </p:nvSpPr>
        <p:spPr/>
        <p:txBody>
          <a:bodyPr/>
          <a:lstStyle/>
          <a:p>
            <a:fld id="{B280F4D7-5FE0-4746-9AA3-E38ADD352E9B}" type="slidenum">
              <a:rPr lang="en-US" smtClean="0"/>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three</a:t>
            </a:r>
            <a:r>
              <a:rPr lang="en-US" baseline="0" dirty="0" smtClean="0"/>
              <a:t> hypothesis for my study, first that….second </a:t>
            </a:r>
            <a:r>
              <a:rPr lang="en-US" baseline="0" smtClean="0"/>
              <a:t>that…and third that…</a:t>
            </a:r>
            <a:endParaRPr lang="en-US"/>
          </a:p>
        </p:txBody>
      </p:sp>
      <p:sp>
        <p:nvSpPr>
          <p:cNvPr id="4" name="Slide Number Placeholder 3"/>
          <p:cNvSpPr>
            <a:spLocks noGrp="1"/>
          </p:cNvSpPr>
          <p:nvPr>
            <p:ph type="sldNum" sz="quarter" idx="10"/>
          </p:nvPr>
        </p:nvSpPr>
        <p:spPr/>
        <p:txBody>
          <a:bodyPr/>
          <a:lstStyle/>
          <a:p>
            <a:fld id="{B280F4D7-5FE0-4746-9AA3-E38ADD352E9B}"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Due to the number of class sections offered in each of the four</a:t>
            </a:r>
            <a:r>
              <a:rPr lang="en-US" baseline="0" dirty="0" smtClean="0"/>
              <a:t> academic placement levels, identical compositions of groups 1 and 2 could not be achieved.</a:t>
            </a:r>
            <a:endParaRPr lang="en-US" dirty="0"/>
          </a:p>
        </p:txBody>
      </p:sp>
      <p:sp>
        <p:nvSpPr>
          <p:cNvPr id="4" name="Slide Number Placeholder 3"/>
          <p:cNvSpPr>
            <a:spLocks noGrp="1"/>
          </p:cNvSpPr>
          <p:nvPr>
            <p:ph type="sldNum" sz="quarter" idx="10"/>
          </p:nvPr>
        </p:nvSpPr>
        <p:spPr/>
        <p:txBody>
          <a:bodyPr/>
          <a:lstStyle/>
          <a:p>
            <a:fld id="{B280F4D7-5FE0-4746-9AA3-E38ADD352E9B}" type="slidenum">
              <a:rPr lang="en-US" smtClean="0"/>
              <a:pPr/>
              <a:t>15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coefficient</a:t>
            </a:r>
            <a:r>
              <a:rPr lang="en-US" baseline="0" dirty="0" smtClean="0"/>
              <a:t> alpha for .86 reveals that this instrument has good internal reliability.</a:t>
            </a:r>
            <a:endParaRPr lang="en-US" dirty="0"/>
          </a:p>
        </p:txBody>
      </p:sp>
      <p:sp>
        <p:nvSpPr>
          <p:cNvPr id="4" name="Slide Number Placeholder 3"/>
          <p:cNvSpPr>
            <a:spLocks noGrp="1"/>
          </p:cNvSpPr>
          <p:nvPr>
            <p:ph type="sldNum" sz="quarter" idx="10"/>
          </p:nvPr>
        </p:nvSpPr>
        <p:spPr/>
        <p:txBody>
          <a:bodyPr/>
          <a:lstStyle/>
          <a:p>
            <a:fld id="{B280F4D7-5FE0-4746-9AA3-E38ADD352E9B}" type="slidenum">
              <a:rPr lang="en-US" smtClean="0"/>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706DAE-63A2-49A7-9DD6-E50916EF1F4C}" type="datetimeFigureOut">
              <a:rPr lang="en-US" smtClean="0"/>
              <a:pPr/>
              <a:t>4/29/2011</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29115D2-A759-4BD3-B443-33F9720187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706DAE-63A2-49A7-9DD6-E50916EF1F4C}" type="datetimeFigureOut">
              <a:rPr lang="en-US" smtClean="0"/>
              <a:pPr/>
              <a:t>4/29/2011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29115D2-A759-4BD3-B443-33F9720187C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3706DAE-63A2-49A7-9DD6-E50916EF1F4C}" type="datetimeFigureOut">
              <a:rPr lang="en-US" smtClean="0"/>
              <a:pPr/>
              <a:t>4/29/2011</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29115D2-A759-4BD3-B443-33F9720187C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706DAE-63A2-49A7-9DD6-E50916EF1F4C}" type="datetimeFigureOut">
              <a:rPr lang="en-US" smtClean="0"/>
              <a:pPr/>
              <a:t>4/29/2011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29115D2-A759-4BD3-B443-33F9720187C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706DAE-63A2-49A7-9DD6-E50916EF1F4C}" type="datetimeFigureOut">
              <a:rPr lang="en-US" smtClean="0"/>
              <a:pPr/>
              <a:t>4/29/2011</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29115D2-A759-4BD3-B443-33F9720187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706DAE-63A2-49A7-9DD6-E50916EF1F4C}" type="datetimeFigureOut">
              <a:rPr lang="en-US" smtClean="0"/>
              <a:pPr/>
              <a:t>4/29/2011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29115D2-A759-4BD3-B443-33F9720187C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706DAE-63A2-49A7-9DD6-E50916EF1F4C}" type="datetimeFigureOut">
              <a:rPr lang="en-US" smtClean="0"/>
              <a:pPr/>
              <a:t>4/29/2011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29115D2-A759-4BD3-B443-33F9720187C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3706DAE-63A2-49A7-9DD6-E50916EF1F4C}" type="datetimeFigureOut">
              <a:rPr lang="en-US" smtClean="0"/>
              <a:pPr/>
              <a:t>4/29/2011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29115D2-A759-4BD3-B443-33F9720187C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3706DAE-63A2-49A7-9DD6-E50916EF1F4C}" type="datetimeFigureOut">
              <a:rPr lang="en-US" smtClean="0"/>
              <a:pPr/>
              <a:t>4/29/2011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29115D2-A759-4BD3-B443-33F9720187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706DAE-63A2-49A7-9DD6-E50916EF1F4C}" type="datetimeFigureOut">
              <a:rPr lang="en-US" smtClean="0"/>
              <a:pPr/>
              <a:t>4/29/2011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29115D2-A759-4BD3-B443-33F9720187C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3706DAE-63A2-49A7-9DD6-E50916EF1F4C}" type="datetimeFigureOut">
              <a:rPr lang="en-US" smtClean="0"/>
              <a:pPr/>
              <a:t>4/29/2011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29115D2-A759-4BD3-B443-33F9720187CC}"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706DAE-63A2-49A7-9DD6-E50916EF1F4C}" type="datetimeFigureOut">
              <a:rPr lang="en-US" smtClean="0"/>
              <a:pPr/>
              <a:t>4/29/2011</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29115D2-A759-4BD3-B443-33F9720187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oe.virginia.gov/instruction/graduation/academic_career_plan.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0"/>
            <a:ext cx="5105400" cy="2133600"/>
          </a:xfrm>
        </p:spPr>
        <p:txBody>
          <a:bodyPr/>
          <a:lstStyle/>
          <a:p>
            <a:pPr algn="ctr"/>
            <a:r>
              <a:rPr lang="en-US" sz="3800" dirty="0" smtClean="0">
                <a:solidFill>
                  <a:schemeClr val="accent2">
                    <a:lumMod val="40000"/>
                    <a:lumOff val="60000"/>
                  </a:schemeClr>
                </a:solidFill>
              </a:rPr>
              <a:t>Career Counseling: </a:t>
            </a:r>
            <a:r>
              <a:rPr lang="en-US" dirty="0" smtClean="0">
                <a:solidFill>
                  <a:schemeClr val="accent2">
                    <a:lumMod val="40000"/>
                    <a:lumOff val="60000"/>
                  </a:schemeClr>
                </a:solidFill>
              </a:rPr>
              <a:t/>
            </a:r>
            <a:br>
              <a:rPr lang="en-US" dirty="0" smtClean="0">
                <a:solidFill>
                  <a:schemeClr val="accent2">
                    <a:lumMod val="40000"/>
                    <a:lumOff val="60000"/>
                  </a:schemeClr>
                </a:solidFill>
              </a:rPr>
            </a:br>
            <a:r>
              <a:rPr lang="en-US" sz="3000" dirty="0" smtClean="0">
                <a:solidFill>
                  <a:schemeClr val="accent2">
                    <a:lumMod val="40000"/>
                    <a:lumOff val="60000"/>
                  </a:schemeClr>
                </a:solidFill>
              </a:rPr>
              <a:t>Utilizing the CMI-Form C with 7</a:t>
            </a:r>
            <a:r>
              <a:rPr lang="en-US" sz="3000" baseline="30000" dirty="0" smtClean="0">
                <a:solidFill>
                  <a:schemeClr val="accent2">
                    <a:lumMod val="40000"/>
                    <a:lumOff val="60000"/>
                  </a:schemeClr>
                </a:solidFill>
              </a:rPr>
              <a:t>th</a:t>
            </a:r>
            <a:r>
              <a:rPr lang="en-US" sz="3000" dirty="0" smtClean="0">
                <a:solidFill>
                  <a:schemeClr val="accent2">
                    <a:lumMod val="40000"/>
                    <a:lumOff val="60000"/>
                  </a:schemeClr>
                </a:solidFill>
              </a:rPr>
              <a:t> Grade Students</a:t>
            </a:r>
            <a:endParaRPr lang="en-US" sz="3000" dirty="0">
              <a:solidFill>
                <a:schemeClr val="accent2">
                  <a:lumMod val="40000"/>
                  <a:lumOff val="60000"/>
                </a:schemeClr>
              </a:solidFill>
            </a:endParaRPr>
          </a:p>
        </p:txBody>
      </p:sp>
      <p:sp>
        <p:nvSpPr>
          <p:cNvPr id="3" name="Subtitle 2"/>
          <p:cNvSpPr>
            <a:spLocks noGrp="1"/>
          </p:cNvSpPr>
          <p:nvPr>
            <p:ph type="subTitle" idx="1"/>
          </p:nvPr>
        </p:nvSpPr>
        <p:spPr>
          <a:xfrm>
            <a:off x="3429000" y="2362200"/>
            <a:ext cx="5029200" cy="914400"/>
          </a:xfrm>
        </p:spPr>
        <p:txBody>
          <a:bodyPr/>
          <a:lstStyle/>
          <a:p>
            <a:r>
              <a:rPr lang="en-US" dirty="0" smtClean="0"/>
              <a:t>Dissertation proposal by: </a:t>
            </a:r>
          </a:p>
          <a:p>
            <a:r>
              <a:rPr lang="en-US" dirty="0" smtClean="0"/>
              <a:t>Jaclyn Cervo-Jacobson, M.Ed., NCC</a:t>
            </a:r>
            <a:endParaRPr lang="en-US" dirty="0"/>
          </a:p>
        </p:txBody>
      </p:sp>
      <p:pic>
        <p:nvPicPr>
          <p:cNvPr id="4" name="Picture 3" descr="profesional photo.bmp"/>
          <p:cNvPicPr>
            <a:picLocks noChangeAspect="1"/>
          </p:cNvPicPr>
          <p:nvPr/>
        </p:nvPicPr>
        <p:blipFill>
          <a:blip r:embed="rId3" cstate="print"/>
          <a:stretch>
            <a:fillRect/>
          </a:stretch>
        </p:blipFill>
        <p:spPr>
          <a:xfrm>
            <a:off x="7467600" y="3200400"/>
            <a:ext cx="1476191" cy="2914286"/>
          </a:xfrm>
          <a:prstGeom prst="rect">
            <a:avLst/>
          </a:prstGeom>
        </p:spPr>
      </p:pic>
      <p:sp>
        <p:nvSpPr>
          <p:cNvPr id="5" name="TextBox 4"/>
          <p:cNvSpPr txBox="1"/>
          <p:nvPr/>
        </p:nvSpPr>
        <p:spPr>
          <a:xfrm>
            <a:off x="2667000" y="4953000"/>
            <a:ext cx="4876800" cy="1846659"/>
          </a:xfrm>
          <a:prstGeom prst="rect">
            <a:avLst/>
          </a:prstGeom>
          <a:noFill/>
        </p:spPr>
        <p:txBody>
          <a:bodyPr wrap="square" rtlCol="0">
            <a:spAutoFit/>
          </a:bodyPr>
          <a:lstStyle/>
          <a:p>
            <a:r>
              <a:rPr lang="en-US" sz="2400" dirty="0" smtClean="0"/>
              <a:t>Dissertation Committee:</a:t>
            </a:r>
          </a:p>
          <a:p>
            <a:r>
              <a:rPr lang="en-US" dirty="0" smtClean="0"/>
              <a:t>Chair: Mark Rehfuss, Ph.D.</a:t>
            </a:r>
          </a:p>
          <a:p>
            <a:r>
              <a:rPr lang="en-US" dirty="0" smtClean="0"/>
              <a:t>Rosemary Thompson, Ed.D., NCC, LPC, NCSC</a:t>
            </a:r>
          </a:p>
          <a:p>
            <a:r>
              <a:rPr lang="en-US" dirty="0" smtClean="0"/>
              <a:t>Arlene Brown, Psy.D.</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RQ 1: Is “teaching to the test” by using classroom guidance lessons to remediate students on low scoring areas of the Career Maturity Inventory- Form C an effective method for increasing career maturity in seventh grade students?</a:t>
            </a:r>
          </a:p>
          <a:p>
            <a:r>
              <a:rPr lang="en-US" dirty="0" smtClean="0"/>
              <a:t>RQ 2: Is there a significant relationship between the academic classroom placement of the student( self-contained, collaborative, general, or advanced) and the level of effectiveness of the intervention in increasing career maturity?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H1: The “teaching to the test” classroom guidance lessons will result in a significant increase between the pre and post-test CMI- Form C scores compared to the difference between pre and post-test scores of the control group.</a:t>
            </a:r>
          </a:p>
          <a:p>
            <a:r>
              <a:rPr lang="en-US" dirty="0" smtClean="0"/>
              <a:t>H2: There will be a significant relationship between the academic classroom placement(self-contained, collaborative, general, or advanced) of the student and the effectiveness of the intervention in increasing career maturity.  </a:t>
            </a:r>
          </a:p>
          <a:p>
            <a:r>
              <a:rPr lang="en-US" dirty="0" smtClean="0"/>
              <a:t>H3: Students in the general and collaborative classroom placements will show a greater increase in career maturity scores than students in both self-contained and advanced classroom placements.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method &amp; Statistics	</a:t>
            </a:r>
            <a:endParaRPr lang="en-US" dirty="0"/>
          </a:p>
        </p:txBody>
      </p:sp>
      <p:sp>
        <p:nvSpPr>
          <p:cNvPr id="3" name="Content Placeholder 2"/>
          <p:cNvSpPr>
            <a:spLocks noGrp="1"/>
          </p:cNvSpPr>
          <p:nvPr>
            <p:ph idx="1"/>
          </p:nvPr>
        </p:nvSpPr>
        <p:spPr/>
        <p:txBody>
          <a:bodyPr>
            <a:normAutofit/>
          </a:bodyPr>
          <a:lstStyle/>
          <a:p>
            <a:r>
              <a:rPr lang="en-US" dirty="0" smtClean="0"/>
              <a:t>A pre-test post-test research design will be used in this study.</a:t>
            </a:r>
          </a:p>
          <a:p>
            <a:pPr>
              <a:buNone/>
            </a:pPr>
            <a:endParaRPr lang="en-US" dirty="0" smtClean="0"/>
          </a:p>
          <a:p>
            <a:r>
              <a:rPr lang="en-US" dirty="0" smtClean="0"/>
              <a:t>An Independent  Samples T-Test will be used to analyze the difference in scores between  experimental and control groups.</a:t>
            </a:r>
          </a:p>
          <a:p>
            <a:pPr lvl="1"/>
            <a:r>
              <a:rPr lang="en-US" dirty="0" smtClean="0"/>
              <a:t>1 Independent variable: Type of group</a:t>
            </a:r>
          </a:p>
          <a:p>
            <a:pPr lvl="1">
              <a:buNone/>
            </a:pPr>
            <a:r>
              <a:rPr lang="en-US" dirty="0" smtClean="0"/>
              <a:t>	with two conditions: control group, intervention group</a:t>
            </a:r>
          </a:p>
          <a:p>
            <a:pPr lvl="1"/>
            <a:r>
              <a:rPr lang="en-US" dirty="0" smtClean="0"/>
              <a:t>1 Dependent variable: Change in scores between pre-test and post-test.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method continued…</a:t>
            </a:r>
            <a:endParaRPr lang="en-US" dirty="0"/>
          </a:p>
        </p:txBody>
      </p:sp>
      <p:sp>
        <p:nvSpPr>
          <p:cNvPr id="3" name="Content Placeholder 2"/>
          <p:cNvSpPr>
            <a:spLocks noGrp="1"/>
          </p:cNvSpPr>
          <p:nvPr>
            <p:ph idx="1"/>
          </p:nvPr>
        </p:nvSpPr>
        <p:spPr>
          <a:xfrm>
            <a:off x="457200" y="1609416"/>
            <a:ext cx="7239000" cy="5019984"/>
          </a:xfrm>
        </p:spPr>
        <p:txBody>
          <a:bodyPr/>
          <a:lstStyle/>
          <a:p>
            <a:r>
              <a:rPr lang="en-US" dirty="0" smtClean="0"/>
              <a:t>A n ANOVA will be used to determine if there is a significant relationship between the academic classroom placement of the student and the effectiveness of the intervention.  If the relationship is found to be significant a post hoc test will be chosen to determine where the difference is.</a:t>
            </a:r>
          </a:p>
          <a:p>
            <a:pPr lvl="1"/>
            <a:r>
              <a:rPr lang="en-US" dirty="0" smtClean="0"/>
              <a:t>1 Independent variable: classroom placement</a:t>
            </a:r>
          </a:p>
          <a:p>
            <a:pPr lvl="1">
              <a:buNone/>
            </a:pPr>
            <a:r>
              <a:rPr lang="en-US" dirty="0" smtClean="0"/>
              <a:t>	4 conditions: self-contained, collaborative, general, and advanced</a:t>
            </a:r>
          </a:p>
          <a:p>
            <a:pPr lvl="1"/>
            <a:r>
              <a:rPr lang="en-US" dirty="0" smtClean="0"/>
              <a:t>1 Dependent variable: change in scores between pre-test and post-test</a:t>
            </a:r>
          </a:p>
          <a:p>
            <a:pPr lvl="1">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idx="1"/>
          </p:nvPr>
        </p:nvSpPr>
        <p:spPr/>
        <p:txBody>
          <a:bodyPr/>
          <a:lstStyle/>
          <a:p>
            <a:r>
              <a:rPr lang="en-US" dirty="0" smtClean="0"/>
              <a:t>The entire 7</a:t>
            </a:r>
            <a:r>
              <a:rPr lang="en-US" baseline="30000" dirty="0" smtClean="0"/>
              <a:t>th</a:t>
            </a:r>
            <a:r>
              <a:rPr lang="en-US" dirty="0" smtClean="0"/>
              <a:t> grade student body (n=350) at a rural, central Virginia middle school will participate in this study as a part of the schools comprehensive guidance counseling curriculum.</a:t>
            </a:r>
          </a:p>
          <a:p>
            <a:endParaRPr lang="en-US" dirty="0" smtClean="0"/>
          </a:p>
          <a:p>
            <a:r>
              <a:rPr lang="en-US" dirty="0" smtClean="0"/>
              <a:t>Experimental group (n= 175)</a:t>
            </a:r>
          </a:p>
          <a:p>
            <a:r>
              <a:rPr lang="en-US" dirty="0" smtClean="0"/>
              <a:t>Control group (n= 175)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Identification of academic classroom placement, administrations of the pre-test and post-test, as well as all classroom guidance intervention lessons will be done through students science classes.</a:t>
            </a:r>
          </a:p>
          <a:p>
            <a:pPr marL="514350" indent="-514350">
              <a:buFont typeface="+mj-lt"/>
              <a:buAutoNum type="arabicPeriod"/>
            </a:pPr>
            <a:r>
              <a:rPr lang="en-US" dirty="0" smtClean="0"/>
              <a:t>There are 18 sections of 7</a:t>
            </a:r>
            <a:r>
              <a:rPr lang="en-US" baseline="30000" dirty="0" smtClean="0"/>
              <a:t>th</a:t>
            </a:r>
            <a:r>
              <a:rPr lang="en-US" dirty="0" smtClean="0"/>
              <a:t> grade science classes which include: 1 self-contained class, 3 collaborative classes, 10 general classes, and 4 advanced classes.  The 18 class sections will be randomly divided into two groups of approximately equal composition.</a:t>
            </a:r>
          </a:p>
          <a:p>
            <a:pPr marL="514350" indent="-514350">
              <a:buFont typeface="+mj-lt"/>
              <a:buAutoNum type="arabicPeriod"/>
            </a:pPr>
            <a:r>
              <a:rPr lang="en-US" dirty="0" smtClean="0"/>
              <a:t>Group 1, which will be the experimental group will contain: one self-contained, 1 collaborative, 5 general, and 2 advanced class sections.</a:t>
            </a:r>
          </a:p>
          <a:p>
            <a:pPr marL="514350" indent="-514350">
              <a:buFont typeface="+mj-lt"/>
              <a:buAutoNum type="arabicPeriod"/>
            </a:pPr>
            <a:r>
              <a:rPr lang="en-US" dirty="0" smtClean="0"/>
              <a:t>Group 2, which will be the control group will contain: 2 collaborative, 5 general, and 2 advanced class sections.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continued</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5"/>
            </a:pPr>
            <a:r>
              <a:rPr lang="en-US" dirty="0" smtClean="0"/>
              <a:t>At the start of the fall semester students in both the control and the experimental group will be administered the CMI- Form C as a pre-test.</a:t>
            </a:r>
          </a:p>
          <a:p>
            <a:pPr marL="514350" indent="-514350">
              <a:buFont typeface="+mj-lt"/>
              <a:buAutoNum type="arabicPeriod" startAt="5"/>
            </a:pPr>
            <a:r>
              <a:rPr lang="en-US" dirty="0" smtClean="0"/>
              <a:t>The scores from each class section of group 1 will be analyzed.</a:t>
            </a:r>
          </a:p>
          <a:p>
            <a:pPr marL="514350" indent="-514350">
              <a:buFont typeface="+mj-lt"/>
              <a:buAutoNum type="arabicPeriod" startAt="5"/>
            </a:pPr>
            <a:r>
              <a:rPr lang="en-US" dirty="0" smtClean="0"/>
              <a:t>Over the course of the fall semester each class section from group 1 will receive three classroom guidance lessons targeting each individual classes lowest scoring areas of the pre-test.</a:t>
            </a:r>
          </a:p>
          <a:p>
            <a:pPr marL="514350" indent="-514350">
              <a:buFont typeface="+mj-lt"/>
              <a:buAutoNum type="arabicPeriod" startAt="5"/>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continued…again…</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8"/>
            </a:pPr>
            <a:r>
              <a:rPr lang="en-US" dirty="0" smtClean="0"/>
              <a:t>At the conclusion of the fall semester students in both group 1 and group 2 will be re-administered the CMI- Form C as a post-test.</a:t>
            </a:r>
          </a:p>
          <a:p>
            <a:pPr marL="514350" indent="-514350">
              <a:buFont typeface="+mj-lt"/>
              <a:buAutoNum type="arabicPeriod" startAt="8"/>
            </a:pPr>
            <a:r>
              <a:rPr lang="en-US" dirty="0" smtClean="0"/>
              <a:t>Data regarding the difference in scores for each student between the pre and post-tests will be calculated.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Career Maturity Inventory- Form C developed by Savickas and Porfeli (2010) is the most recent adaptation to the CMI family including Forms A, B, and A-2.</a:t>
            </a:r>
          </a:p>
          <a:p>
            <a:endParaRPr lang="en-US" dirty="0" smtClean="0"/>
          </a:p>
          <a:p>
            <a:r>
              <a:rPr lang="en-US" dirty="0" smtClean="0"/>
              <a:t>Theoretical basis for Form C is Savickas’ (2002) career construction theory.</a:t>
            </a:r>
          </a:p>
          <a:p>
            <a:endParaRPr lang="en-US" dirty="0" smtClean="0"/>
          </a:p>
          <a:p>
            <a:r>
              <a:rPr lang="en-US" dirty="0" smtClean="0"/>
              <a:t>Intended for use with children and adolescents grades 5 through 13.</a:t>
            </a:r>
            <a:endParaRPr lang="en-US" smtClean="0"/>
          </a:p>
          <a:p>
            <a:endParaRPr lang="en-US" dirty="0" smtClean="0"/>
          </a:p>
          <a:p>
            <a:r>
              <a:rPr lang="en-US" dirty="0" smtClean="0"/>
              <a:t>“The profile of five scores provides a good view of an individual’s attitudes toward career decision making and readiness to make occupational choices” (</a:t>
            </a:r>
            <a:r>
              <a:rPr lang="en-US" dirty="0" err="1" smtClean="0"/>
              <a:t>Savickas</a:t>
            </a:r>
            <a:r>
              <a:rPr lang="en-US" dirty="0" smtClean="0"/>
              <a:t> &amp; Porfeli, 2010).</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24 item inventory, students circle either “agree” or “disagree” for each item.</a:t>
            </a:r>
          </a:p>
          <a:p>
            <a:r>
              <a:rPr lang="en-US" dirty="0" smtClean="0"/>
              <a:t>Produces 5 scores: four global dimensions of career adaptability (concern, control, curiosity, and confidence) and a total score for career choice readiness.</a:t>
            </a:r>
          </a:p>
          <a:p>
            <a:r>
              <a:rPr lang="en-US" dirty="0" smtClean="0"/>
              <a:t>The coefficient alpha for the CMI- Form C is .86 which correlates to both the CMI- Form A-1 and Form B (Savickas &amp; Porfeli, 2010).</a:t>
            </a:r>
          </a:p>
          <a:p>
            <a:r>
              <a:rPr lang="en-US" dirty="0" smtClean="0"/>
              <a:t>“At first view, the scale scores appear to be meaningful, unidemensional, and reliable with good face value (Loadman, Broohart, &amp; Wongwanich, 1991, as cited in Savickas &amp; Porfeli, 2010)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Counseling with 7</a:t>
            </a:r>
            <a:r>
              <a:rPr lang="en-US" baseline="30000" dirty="0" smtClean="0"/>
              <a:t>th</a:t>
            </a:r>
            <a:r>
              <a:rPr lang="en-US" dirty="0" smtClean="0"/>
              <a:t> Grade  Middle School Students</a:t>
            </a:r>
            <a:endParaRPr lang="en-US" dirty="0"/>
          </a:p>
        </p:txBody>
      </p:sp>
      <p:sp>
        <p:nvSpPr>
          <p:cNvPr id="3" name="Content Placeholder 2"/>
          <p:cNvSpPr>
            <a:spLocks noGrp="1"/>
          </p:cNvSpPr>
          <p:nvPr>
            <p:ph idx="1"/>
          </p:nvPr>
        </p:nvSpPr>
        <p:spPr>
          <a:xfrm>
            <a:off x="457200" y="1600200"/>
            <a:ext cx="7467600" cy="4855536"/>
          </a:xfrm>
        </p:spPr>
        <p:txBody>
          <a:bodyPr>
            <a:normAutofit/>
          </a:bodyPr>
          <a:lstStyle/>
          <a:p>
            <a:r>
              <a:rPr lang="en-US" dirty="0" smtClean="0"/>
              <a:t>This dissertation with examine the effectiveness of a classroom guidance intervention of “teaching to the test” as a method of increasing career maturity in seventh grade middle school students.</a:t>
            </a:r>
          </a:p>
          <a:p>
            <a:r>
              <a:rPr lang="en-US" dirty="0" smtClean="0"/>
              <a:t> Additionally, this dissertation will look at whether there is a relationship between the academic classroom placement of the student (self-contained, collaborative, general, or advanced) and the successfulness of the intervention.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219200"/>
          </a:xfrm>
        </p:spPr>
        <p:txBody>
          <a:bodyPr>
            <a:normAutofit/>
          </a:bodyPr>
          <a:lstStyle/>
          <a:p>
            <a:r>
              <a:rPr lang="en-US" dirty="0" smtClean="0"/>
              <a:t>Human Subjects Issues &amp; Concerns	</a:t>
            </a:r>
            <a:endParaRPr lang="en-US" dirty="0"/>
          </a:p>
        </p:txBody>
      </p:sp>
      <p:sp>
        <p:nvSpPr>
          <p:cNvPr id="3" name="Content Placeholder 2"/>
          <p:cNvSpPr>
            <a:spLocks noGrp="1"/>
          </p:cNvSpPr>
          <p:nvPr>
            <p:ph idx="1"/>
          </p:nvPr>
        </p:nvSpPr>
        <p:spPr>
          <a:xfrm>
            <a:off x="457200" y="1371600"/>
            <a:ext cx="7239000" cy="5084136"/>
          </a:xfrm>
        </p:spPr>
        <p:txBody>
          <a:bodyPr>
            <a:normAutofit fontScale="85000" lnSpcReduction="20000"/>
          </a:bodyPr>
          <a:lstStyle/>
          <a:p>
            <a:r>
              <a:rPr lang="en-US" dirty="0" smtClean="0"/>
              <a:t>An Institutional Review Board Application will be submitted under the category of </a:t>
            </a:r>
            <a:r>
              <a:rPr lang="en-US" i="1" dirty="0" smtClean="0"/>
              <a:t>exempt review </a:t>
            </a:r>
            <a:r>
              <a:rPr lang="en-US" dirty="0" smtClean="0"/>
              <a:t>to the Regent University Human Subjects Review Committee prior to the beginning of this study.</a:t>
            </a:r>
          </a:p>
          <a:p>
            <a:r>
              <a:rPr lang="en-US" i="1" dirty="0" smtClean="0"/>
              <a:t>Exempt review </a:t>
            </a:r>
            <a:r>
              <a:rPr lang="en-US" dirty="0" smtClean="0"/>
              <a:t> category chosen because the proposed research involves “commonly accepted educational settings and normal educational practices”.</a:t>
            </a:r>
          </a:p>
          <a:p>
            <a:r>
              <a:rPr lang="en-US" dirty="0" smtClean="0"/>
              <a:t>Data will be coded to prevent identifying individual students.</a:t>
            </a:r>
          </a:p>
          <a:p>
            <a:r>
              <a:rPr lang="en-US" dirty="0" smtClean="0"/>
              <a:t>All electronic files will be password protected and all paper documents will be kept in a locked file cabinet (to which only the research will have access).</a:t>
            </a:r>
          </a:p>
          <a:p>
            <a:r>
              <a:rPr lang="en-US" dirty="0" smtClean="0"/>
              <a:t>Electronic files will be stored on a network folder that is password protected and can only be accessed on limited computers using the researchers password protected user account.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Content Placeholder 2"/>
          <p:cNvSpPr>
            <a:spLocks noGrp="1"/>
          </p:cNvSpPr>
          <p:nvPr>
            <p:ph idx="1"/>
          </p:nvPr>
        </p:nvSpPr>
        <p:spPr/>
        <p:txBody>
          <a:bodyPr/>
          <a:lstStyle/>
          <a:p>
            <a:r>
              <a:rPr lang="en-US" dirty="0" smtClean="0"/>
              <a:t>Students registering and withdrawing from the middle school over the course of the study.</a:t>
            </a:r>
          </a:p>
          <a:p>
            <a:r>
              <a:rPr lang="en-US" dirty="0" smtClean="0"/>
              <a:t>Students changing class placement, ex. A student having their schedule changed from general to advanced science.</a:t>
            </a:r>
          </a:p>
          <a:p>
            <a:r>
              <a:rPr lang="en-US" dirty="0" smtClean="0"/>
              <a:t>Buy in from parents and central office.</a:t>
            </a:r>
          </a:p>
          <a:p>
            <a:r>
              <a:rPr lang="en-US" dirty="0" smtClean="0"/>
              <a:t>Researchers ability to balance time constraints of this study with all other school counseling duties.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References</a:t>
            </a:r>
            <a:endParaRPr lang="en-US" dirty="0"/>
          </a:p>
        </p:txBody>
      </p:sp>
      <p:sp>
        <p:nvSpPr>
          <p:cNvPr id="3" name="Content Placeholder 2"/>
          <p:cNvSpPr>
            <a:spLocks noGrp="1"/>
          </p:cNvSpPr>
          <p:nvPr>
            <p:ph idx="1"/>
          </p:nvPr>
        </p:nvSpPr>
        <p:spPr>
          <a:xfrm>
            <a:off x="457200" y="1066800"/>
            <a:ext cx="7239000" cy="5388936"/>
          </a:xfrm>
        </p:spPr>
        <p:txBody>
          <a:bodyPr>
            <a:normAutofit fontScale="62500" lnSpcReduction="20000"/>
          </a:bodyPr>
          <a:lstStyle/>
          <a:p>
            <a:r>
              <a:rPr lang="en-US" sz="2900" dirty="0" smtClean="0"/>
              <a:t>American School Counselor Association (2004). </a:t>
            </a:r>
            <a:r>
              <a:rPr lang="en-US" sz="2900" i="1" dirty="0" smtClean="0"/>
              <a:t>ASCA National Standards for Students. </a:t>
            </a:r>
            <a:r>
              <a:rPr lang="en-US" sz="2900" dirty="0" smtClean="0"/>
              <a:t>Alexandria, VA: Author.</a:t>
            </a:r>
          </a:p>
          <a:p>
            <a:r>
              <a:rPr lang="en-US" sz="2900" dirty="0" smtClean="0"/>
              <a:t>Hughey, K. F. &amp; Akos, P. (2005).  Foreword: Developmentally responsive middle school counseling.  </a:t>
            </a:r>
            <a:r>
              <a:rPr lang="en-US" sz="2900" i="1" dirty="0" smtClean="0"/>
              <a:t>Professional School Counseling, 9</a:t>
            </a:r>
            <a:r>
              <a:rPr lang="en-US" sz="2900" dirty="0" smtClean="0"/>
              <a:t>(2), 93-94.</a:t>
            </a:r>
          </a:p>
          <a:p>
            <a:r>
              <a:rPr lang="en-US" sz="2900" dirty="0" smtClean="0"/>
              <a:t>Lapan, R. T., Adams, A., Turner, S., &amp; Hinkelman, J. M. (2000).  Seventh graders’ vocational interest and efficacy expectation patterns.  </a:t>
            </a:r>
            <a:r>
              <a:rPr lang="en-US" sz="2900" i="1" dirty="0" smtClean="0"/>
              <a:t>Journal of Career Development, 26</a:t>
            </a:r>
            <a:r>
              <a:rPr lang="en-US" sz="2900" dirty="0" smtClean="0"/>
              <a:t>, 215-229.</a:t>
            </a:r>
          </a:p>
          <a:p>
            <a:r>
              <a:rPr lang="en-US" sz="2900" dirty="0" smtClean="0"/>
              <a:t>Virginia Board of Education (2009). 8 VAC 20-131-140: </a:t>
            </a:r>
            <a:r>
              <a:rPr lang="en-US" sz="2900" i="1" dirty="0" smtClean="0"/>
              <a:t>college and career preparation programs and opportunities for postsecondary credit</a:t>
            </a:r>
            <a:r>
              <a:rPr lang="en-US" sz="2900" dirty="0" smtClean="0"/>
              <a:t>.  </a:t>
            </a:r>
            <a:r>
              <a:rPr lang="en-US" sz="2900" u="sng" dirty="0" smtClean="0">
                <a:hlinkClick r:id="rId2"/>
              </a:rPr>
              <a:t>http://www.doe.virginia.gov/instruction/graduation/academic_career_plan.shtml</a:t>
            </a:r>
            <a:endParaRPr lang="en-US" sz="2900" u="sng" dirty="0" smtClean="0"/>
          </a:p>
          <a:p>
            <a:r>
              <a:rPr lang="en-US" sz="2900" dirty="0" smtClean="0"/>
              <a:t>Savickas, M. L. (2002). Career construction: A developmental theory of vocational behavior.  In D. Brown &amp; Associates (4</a:t>
            </a:r>
            <a:r>
              <a:rPr lang="en-US" sz="2900" baseline="30000" dirty="0" smtClean="0"/>
              <a:t>th</a:t>
            </a:r>
            <a:r>
              <a:rPr lang="en-US" sz="2900" dirty="0" smtClean="0"/>
              <a:t> ed.).  Career choice and development (pp. 149-205).  San Francisco, CA: Jossey-Bass.</a:t>
            </a:r>
          </a:p>
          <a:p>
            <a:r>
              <a:rPr lang="en-US" sz="2900" dirty="0" smtClean="0"/>
              <a:t>Savickas, M. L. &amp; Porfeli, E. J. (2010).  </a:t>
            </a:r>
            <a:r>
              <a:rPr lang="en-US" sz="2900" i="1" dirty="0" smtClean="0"/>
              <a:t>Revision of the career maturity inventory: An adaptability form</a:t>
            </a:r>
            <a:r>
              <a:rPr lang="en-US" sz="2900" dirty="0" smtClean="0"/>
              <a:t>.  Unpublished manuscript.  Department of Behavioral and Community Health Sciences, Northeastern Ohio Universities College of Medicine.</a:t>
            </a:r>
          </a:p>
          <a:p>
            <a:endParaRPr lang="en-US" dirty="0" smtClean="0"/>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CMI- Form C and Classroom guidance lessons</a:t>
            </a:r>
            <a:endParaRPr lang="en-US" dirty="0"/>
          </a:p>
        </p:txBody>
      </p:sp>
      <p:sp>
        <p:nvSpPr>
          <p:cNvPr id="3" name="Content Placeholder 2"/>
          <p:cNvSpPr>
            <a:spLocks noGrp="1"/>
          </p:cNvSpPr>
          <p:nvPr>
            <p:ph idx="1"/>
          </p:nvPr>
        </p:nvSpPr>
        <p:spPr/>
        <p:txBody>
          <a:bodyPr/>
          <a:lstStyle/>
          <a:p>
            <a:r>
              <a:rPr lang="en-US" dirty="0" smtClean="0"/>
              <a:t>The Career Maturity Inventory- Form C will be used as a pre-test to identify students’ initial level of career maturity as well as in which areas of career maturity students scored lowest.  </a:t>
            </a:r>
          </a:p>
          <a:p>
            <a:r>
              <a:rPr lang="en-US" dirty="0" smtClean="0"/>
              <a:t>Students will then participate in classroom guidance lessons designed to remediate on low scoring areas of the CMI- Form C.  </a:t>
            </a:r>
          </a:p>
          <a:p>
            <a:r>
              <a:rPr lang="en-US" dirty="0" smtClean="0"/>
              <a:t>The CMI- Form C will then be re-administered as a post-test to measure the level of change in students’ career maturity.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Review of the literature:</a:t>
            </a:r>
            <a:br>
              <a:rPr lang="en-US" dirty="0" smtClean="0"/>
            </a:br>
            <a:r>
              <a:rPr lang="en-US" sz="3200" dirty="0" smtClean="0"/>
              <a:t>School counseling &amp; the ASCA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American School Counselor Association (ASCA) is a branch of the American Counseling Association (ACA).</a:t>
            </a:r>
          </a:p>
          <a:p>
            <a:r>
              <a:rPr lang="en-US" dirty="0" smtClean="0"/>
              <a:t>The ASCA National Model provides school counselors with a comprehensive model for the delivery of services to students. “It serves as a framework to guide states, districts and individual schools in designing, developing, implementing and evaluating a comprehensive, developmental and systematic school counseling program” (ASCA, 2004).</a:t>
            </a:r>
          </a:p>
          <a:p>
            <a:r>
              <a:rPr lang="en-US" dirty="0" smtClean="0"/>
              <a:t>Based on ASCA standards, schools counselors are responsible for providing academic, career and social/personal development services to students (ASCA, 2004).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Review of the literature: </a:t>
            </a:r>
            <a:r>
              <a:rPr lang="en-US" sz="2700" dirty="0" smtClean="0"/>
              <a:t>Delivery of school counseling services</a:t>
            </a:r>
            <a:endParaRPr lang="en-US" sz="2700" dirty="0"/>
          </a:p>
        </p:txBody>
      </p:sp>
      <p:sp>
        <p:nvSpPr>
          <p:cNvPr id="3" name="Content Placeholder 2"/>
          <p:cNvSpPr>
            <a:spLocks noGrp="1"/>
          </p:cNvSpPr>
          <p:nvPr>
            <p:ph idx="1"/>
          </p:nvPr>
        </p:nvSpPr>
        <p:spPr/>
        <p:txBody>
          <a:bodyPr>
            <a:normAutofit lnSpcReduction="10000"/>
          </a:bodyPr>
          <a:lstStyle/>
          <a:p>
            <a:r>
              <a:rPr lang="en-US" dirty="0" smtClean="0"/>
              <a:t>Three main methods of delivering counseling services to students: individual counseling, group counseling, and classroom guidance (ASCA, 2004).</a:t>
            </a:r>
          </a:p>
          <a:p>
            <a:r>
              <a:rPr lang="en-US" dirty="0" smtClean="0"/>
              <a:t>School counselors select a delivery method to use based on its fit with the intended service to be provided.</a:t>
            </a:r>
          </a:p>
          <a:p>
            <a:r>
              <a:rPr lang="en-US" dirty="0" smtClean="0"/>
              <a:t>Classroom guidance lessons allow school counselors to disseminate large amount of information to large numbers of students in a time efficient manner (Lapan, Adams, Turner, &amp; Hinkelman, 2000).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310640"/>
          </a:xfrm>
        </p:spPr>
        <p:txBody>
          <a:bodyPr>
            <a:normAutofit fontScale="90000"/>
          </a:bodyPr>
          <a:lstStyle/>
          <a:p>
            <a:pPr algn="ctr"/>
            <a:r>
              <a:rPr lang="en-US" dirty="0" smtClean="0"/>
              <a:t>Review of the Literature: </a:t>
            </a:r>
            <a:r>
              <a:rPr lang="en-US" sz="3100" dirty="0" smtClean="0"/>
              <a:t>Increasing demand for Career Counseling Services</a:t>
            </a:r>
            <a:endParaRPr lang="en-US" sz="3100" dirty="0"/>
          </a:p>
        </p:txBody>
      </p:sp>
      <p:sp>
        <p:nvSpPr>
          <p:cNvPr id="3" name="Content Placeholder 2"/>
          <p:cNvSpPr>
            <a:spLocks noGrp="1"/>
          </p:cNvSpPr>
          <p:nvPr>
            <p:ph idx="1"/>
          </p:nvPr>
        </p:nvSpPr>
        <p:spPr/>
        <p:txBody>
          <a:bodyPr>
            <a:normAutofit fontScale="92500"/>
          </a:bodyPr>
          <a:lstStyle/>
          <a:p>
            <a:r>
              <a:rPr lang="en-US" dirty="0" smtClean="0"/>
              <a:t>Career counseling is getting increased attention from school stakeholders, particularly in the area of academic-career planning for middle school students (Lapan, Adams, Turner, &amp; Hinkelman, 2000).</a:t>
            </a:r>
          </a:p>
          <a:p>
            <a:pPr>
              <a:buNone/>
            </a:pPr>
            <a:endParaRPr lang="en-US" dirty="0" smtClean="0"/>
          </a:p>
          <a:p>
            <a:r>
              <a:rPr lang="en-US" dirty="0" smtClean="0"/>
              <a:t>Many school districts, and even some states, including the Commonwealth of Virginia, have passed requirements for each student to receive career counseling services and to develop an individualized academic and career plan (Virginia Board of Education, 2009).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310640"/>
          </a:xfrm>
        </p:spPr>
        <p:txBody>
          <a:bodyPr>
            <a:noAutofit/>
          </a:bodyPr>
          <a:lstStyle/>
          <a:p>
            <a:pPr algn="ctr"/>
            <a:r>
              <a:rPr lang="en-US" sz="2800" dirty="0" smtClean="0"/>
              <a:t>Review of the literature: Career Developmental needs of middle school students</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Developmentally responsive middle school counseling means addressing the “heterogeneity and academic, personal/social, and career development of students” (Hughey &amp; Akos, 2005, p. 93).</a:t>
            </a:r>
          </a:p>
          <a:p>
            <a:r>
              <a:rPr lang="en-US" dirty="0" smtClean="0"/>
              <a:t>Middle school students are in a period of transition from the end of the “growth” stage (first career stage ages 4-13) to the beginning of the “exploration” stage (second career stage age 14 through adolescence) (Savickas, 2002).</a:t>
            </a:r>
          </a:p>
          <a:p>
            <a:r>
              <a:rPr lang="en-US" dirty="0" smtClean="0"/>
              <a:t>Four major vocational tasks in the growth stage: development of </a:t>
            </a:r>
            <a:r>
              <a:rPr lang="en-US" i="1" dirty="0" smtClean="0"/>
              <a:t>career concern</a:t>
            </a:r>
            <a:r>
              <a:rPr lang="en-US" dirty="0" smtClean="0"/>
              <a:t>, increase in </a:t>
            </a:r>
            <a:r>
              <a:rPr lang="en-US" i="1" dirty="0" smtClean="0"/>
              <a:t>career control</a:t>
            </a:r>
            <a:r>
              <a:rPr lang="en-US" dirty="0" smtClean="0"/>
              <a:t>, formation of </a:t>
            </a:r>
            <a:r>
              <a:rPr lang="en-US" i="1" dirty="0" smtClean="0"/>
              <a:t>career conceptions</a:t>
            </a:r>
            <a:r>
              <a:rPr lang="en-US" dirty="0" smtClean="0"/>
              <a:t>, growth of </a:t>
            </a:r>
            <a:r>
              <a:rPr lang="en-US" i="1" dirty="0" smtClean="0"/>
              <a:t>career confidence</a:t>
            </a:r>
            <a:r>
              <a:rPr lang="en-US" dirty="0" smtClean="0"/>
              <a:t> (Savickas, 2002).</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dirty="0" smtClean="0"/>
              <a:t>Statement of the problem</a:t>
            </a:r>
            <a:endParaRPr lang="en-US" dirty="0"/>
          </a:p>
        </p:txBody>
      </p:sp>
      <p:sp>
        <p:nvSpPr>
          <p:cNvPr id="3" name="Content Placeholder 2"/>
          <p:cNvSpPr>
            <a:spLocks noGrp="1"/>
          </p:cNvSpPr>
          <p:nvPr>
            <p:ph idx="1"/>
          </p:nvPr>
        </p:nvSpPr>
        <p:spPr>
          <a:xfrm>
            <a:off x="457200" y="1447800"/>
            <a:ext cx="7239000" cy="5257800"/>
          </a:xfrm>
        </p:spPr>
        <p:txBody>
          <a:bodyPr>
            <a:normAutofit fontScale="77500" lnSpcReduction="20000"/>
          </a:bodyPr>
          <a:lstStyle/>
          <a:p>
            <a:r>
              <a:rPr lang="en-US" dirty="0" smtClean="0"/>
              <a:t>There is an increased demand for both career counseling services and evidence based career counseling interventions at the middle school level.</a:t>
            </a:r>
          </a:p>
          <a:p>
            <a:endParaRPr lang="en-US" dirty="0" smtClean="0"/>
          </a:p>
          <a:p>
            <a:r>
              <a:rPr lang="en-US" dirty="0" smtClean="0"/>
              <a:t>School counselors are charged with providing services to large numbers of students. ASCA recommended ratio is 250:1 (students: counselor) … in ‘08-’09 the US average was 457:1 and the Commonwealth of Virginia average ‘08-’09 was 308:1.</a:t>
            </a:r>
          </a:p>
          <a:p>
            <a:endParaRPr lang="en-US" dirty="0" smtClean="0"/>
          </a:p>
          <a:p>
            <a:r>
              <a:rPr lang="en-US" dirty="0" smtClean="0"/>
              <a:t>There is a lack of research which addresses differentiated career counseling needs for students in different academic placement settings (self-contained, collaborative, general, and advanced classroom settings).</a:t>
            </a:r>
          </a:p>
          <a:p>
            <a:endParaRPr lang="en-US" dirty="0" smtClean="0"/>
          </a:p>
          <a:p>
            <a:r>
              <a:rPr lang="en-US" dirty="0" smtClean="0"/>
              <a:t>More evidenced based career counseling interventions are needed that school counselors can use to effectively &amp; efficiently provide career services to large numbers of students.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Rational</a:t>
            </a:r>
            <a:endParaRPr lang="en-US" dirty="0"/>
          </a:p>
        </p:txBody>
      </p:sp>
      <p:sp>
        <p:nvSpPr>
          <p:cNvPr id="3" name="Content Placeholder 2"/>
          <p:cNvSpPr>
            <a:spLocks noGrp="1"/>
          </p:cNvSpPr>
          <p:nvPr>
            <p:ph idx="1"/>
          </p:nvPr>
        </p:nvSpPr>
        <p:spPr/>
        <p:txBody>
          <a:bodyPr>
            <a:normAutofit lnSpcReduction="10000"/>
          </a:bodyPr>
          <a:lstStyle/>
          <a:p>
            <a:r>
              <a:rPr lang="en-US" dirty="0" smtClean="0"/>
              <a:t>The purpose of this study is to examine the effectiveness of the CMI- Form C’s “teaching to the test” career maturity counseling intervention in a classroom guidance format.  Additionally this study will examine the relationship between students’ academic placement and the effectiveness of the intervention.</a:t>
            </a:r>
          </a:p>
          <a:p>
            <a:r>
              <a:rPr lang="en-US" dirty="0" smtClean="0"/>
              <a:t>Aside from an introductory research study by the Form C developers, no formalized research studies have confirmed the utility of the use of Form C and “teaching to the test”.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16478</TotalTime>
  <Words>2177</Words>
  <Application>Microsoft Office PowerPoint</Application>
  <PresentationFormat>On-screen Show (4:3)</PresentationFormat>
  <Paragraphs>124</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Career Counseling:  Utilizing the CMI-Form C with 7th Grade Students</vt:lpstr>
      <vt:lpstr>Career Counseling with 7th Grade  Middle School Students</vt:lpstr>
      <vt:lpstr>The CMI- Form C and Classroom guidance lessons</vt:lpstr>
      <vt:lpstr>Review of the literature: School counseling &amp; the ASCA Model</vt:lpstr>
      <vt:lpstr>Review of the literature: Delivery of school counseling services</vt:lpstr>
      <vt:lpstr>Review of the Literature: Increasing demand for Career Counseling Services</vt:lpstr>
      <vt:lpstr>Review of the literature: Career Developmental needs of middle school students</vt:lpstr>
      <vt:lpstr>Statement of the problem</vt:lpstr>
      <vt:lpstr>Purpose &amp; Rational</vt:lpstr>
      <vt:lpstr>Research Questions</vt:lpstr>
      <vt:lpstr>Hypotheses</vt:lpstr>
      <vt:lpstr>Research method &amp; Statistics </vt:lpstr>
      <vt:lpstr>Research method continued…</vt:lpstr>
      <vt:lpstr>Sampling</vt:lpstr>
      <vt:lpstr>Procedure</vt:lpstr>
      <vt:lpstr>Procedure continued</vt:lpstr>
      <vt:lpstr>Procedure continued…again…</vt:lpstr>
      <vt:lpstr>Instrument</vt:lpstr>
      <vt:lpstr>Instrument </vt:lpstr>
      <vt:lpstr>Human Subjects Issues &amp; Concerns </vt:lpstr>
      <vt:lpstr>Areas of concern</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Counseling:  Utilizing the CMI-Form C with 7th Grade Students</dc:title>
  <dc:creator>Jaclyn Cervo Jacobson</dc:creator>
  <cp:lastModifiedBy>Jaclyn Cervo Jacobson</cp:lastModifiedBy>
  <cp:revision>292</cp:revision>
  <dcterms:created xsi:type="dcterms:W3CDTF">2011-04-20T16:40:14Z</dcterms:created>
  <dcterms:modified xsi:type="dcterms:W3CDTF">2011-05-04T21:21:20Z</dcterms:modified>
</cp:coreProperties>
</file>