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65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7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B9F51-C26B-4644-AC7E-A618488A626A}" type="datetimeFigureOut">
              <a:rPr lang="en-US" smtClean="0"/>
              <a:pPr/>
              <a:t>4/17/2011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E285-444D-4C0C-8BFA-BDB311F86A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A556-6C4F-7D43-9122-26A55BE03754}" type="datetimeFigureOut">
              <a:rPr lang="en-US" smtClean="0"/>
              <a:pPr/>
              <a:t>4/17/2011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28A4-47FF-8044-B9CB-302FED3E15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F75A556-6C4F-7D43-9122-26A55BE03754}" type="datetimeFigureOut">
              <a:rPr lang="en-US" smtClean="0"/>
              <a:pPr/>
              <a:t>4/17/2011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E285-444D-4C0C-8BFA-BDB311F86A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F75A556-6C4F-7D43-9122-26A55BE03754}" type="datetimeFigureOut">
              <a:rPr lang="en-US" smtClean="0"/>
              <a:pPr/>
              <a:t>4/17/2011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28A4-47FF-8044-B9CB-302FED3E15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F75A556-6C4F-7D43-9122-26A55BE03754}" type="datetimeFigureOut">
              <a:rPr lang="en-US" smtClean="0"/>
              <a:pPr/>
              <a:t>4/17/2011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28A4-47FF-8044-B9CB-302FED3E15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A556-6C4F-7D43-9122-26A55BE03754}" type="datetimeFigureOut">
              <a:rPr lang="en-US" smtClean="0"/>
              <a:pPr/>
              <a:t>4/17/2011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28A4-47FF-8044-B9CB-302FED3E15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A556-6C4F-7D43-9122-26A55BE03754}" type="datetimeFigureOut">
              <a:rPr lang="en-US" smtClean="0"/>
              <a:pPr/>
              <a:t>4/17/2011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28A4-47FF-8044-B9CB-302FED3E15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A556-6C4F-7D43-9122-26A55BE03754}" type="datetimeFigureOut">
              <a:rPr lang="en-US" smtClean="0"/>
              <a:pPr/>
              <a:t>4/17/2011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28A4-47FF-8044-B9CB-302FED3E15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A556-6C4F-7D43-9122-26A55BE03754}" type="datetimeFigureOut">
              <a:rPr lang="en-US" smtClean="0"/>
              <a:pPr/>
              <a:t>4/17/2011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28A4-47FF-8044-B9CB-302FED3E15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2AAB499-F5DE-4BE5-BB26-90CC428051F7}" type="datetime1">
              <a:rPr lang="en-US" smtClean="0"/>
              <a:pPr/>
              <a:t>4/17/2011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BF5CD18-686B-47A9-AFD5-66CE5FA52A6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A556-6C4F-7D43-9122-26A55BE03754}" type="datetimeFigureOut">
              <a:rPr lang="en-US" smtClean="0"/>
              <a:pPr/>
              <a:t>4/17/2011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28A4-47FF-8044-B9CB-302FED3E15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A556-6C4F-7D43-9122-26A55BE03754}" type="datetimeFigureOut">
              <a:rPr lang="en-US" smtClean="0"/>
              <a:pPr/>
              <a:t>4/17/2011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28A4-47FF-8044-B9CB-302FED3E15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A556-6C4F-7D43-9122-26A55BE03754}" type="datetimeFigureOut">
              <a:rPr lang="en-US" smtClean="0"/>
              <a:pPr/>
              <a:t>4/17/2011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28A4-47FF-8044-B9CB-302FED3E15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A556-6C4F-7D43-9122-26A55BE03754}" type="datetimeFigureOut">
              <a:rPr lang="en-US" smtClean="0"/>
              <a:pPr/>
              <a:t>4/17/2011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28A4-47FF-8044-B9CB-302FED3E15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A556-6C4F-7D43-9122-26A55BE03754}" type="datetimeFigureOut">
              <a:rPr lang="en-US" smtClean="0"/>
              <a:pPr/>
              <a:t>4/17/2011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28A4-47FF-8044-B9CB-302FED3E15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5A556-6C4F-7D43-9122-26A55BE03754}" type="datetimeFigureOut">
              <a:rPr lang="en-US" smtClean="0"/>
              <a:pPr/>
              <a:t>4/17/2011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828A4-47FF-8044-B9CB-302FED3E15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F75A556-6C4F-7D43-9122-26A55BE03754}" type="datetimeFigureOut">
              <a:rPr lang="en-US" smtClean="0"/>
              <a:pPr/>
              <a:t>4/17/2011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45828A4-47FF-8044-B9CB-302FED3E15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6" r:id="rId1"/>
    <p:sldLayoutId id="2147484067" r:id="rId2"/>
    <p:sldLayoutId id="2147484068" r:id="rId3"/>
    <p:sldLayoutId id="2147484069" r:id="rId4"/>
    <p:sldLayoutId id="2147484070" r:id="rId5"/>
    <p:sldLayoutId id="2147484071" r:id="rId6"/>
    <p:sldLayoutId id="2147484072" r:id="rId7"/>
    <p:sldLayoutId id="2147484073" r:id="rId8"/>
    <p:sldLayoutId id="2147484074" r:id="rId9"/>
    <p:sldLayoutId id="2147484075" r:id="rId10"/>
    <p:sldLayoutId id="2147484076" r:id="rId11"/>
    <p:sldLayoutId id="2147484077" r:id="rId12"/>
    <p:sldLayoutId id="2147484078" r:id="rId13"/>
    <p:sldLayoutId id="2147484079" r:id="rId14"/>
    <p:sldLayoutId id="2147484080" r:id="rId15"/>
    <p:sldLayoutId id="2147484081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285005"/>
          </a:xfrm>
        </p:spPr>
        <p:txBody>
          <a:bodyPr/>
          <a:lstStyle/>
          <a:p>
            <a:r>
              <a:rPr lang="en-US" dirty="0" smtClean="0"/>
              <a:t>Personality Assessment</a:t>
            </a:r>
            <a:br>
              <a:rPr lang="en-US" dirty="0" smtClean="0"/>
            </a:br>
            <a:r>
              <a:rPr lang="en-US" dirty="0" smtClean="0"/>
              <a:t>Inventory</a:t>
            </a:r>
            <a:endParaRPr lang="en-US" dirty="0"/>
          </a:p>
        </p:txBody>
      </p:sp>
      <p:sp>
        <p:nvSpPr>
          <p:cNvPr id="94" name="Content Placeholder 93"/>
          <p:cNvSpPr>
            <a:spLocks noGrp="1"/>
          </p:cNvSpPr>
          <p:nvPr>
            <p:ph type="subTitle" idx="1"/>
          </p:nvPr>
        </p:nvSpPr>
        <p:spPr>
          <a:xfrm>
            <a:off x="457199" y="3307975"/>
            <a:ext cx="8228013" cy="3284892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2400" dirty="0" smtClean="0">
              <a:solidFill>
                <a:schemeClr val="accent1"/>
              </a:solidFill>
            </a:endParaRPr>
          </a:p>
          <a:p>
            <a:r>
              <a:rPr lang="en-US" sz="2400" dirty="0" smtClean="0">
                <a:solidFill>
                  <a:schemeClr val="accent1"/>
                </a:solidFill>
              </a:rPr>
              <a:t>Cayla Bland, Jill Brue, Jaclyn Cervo, &amp; Melissa Windham</a:t>
            </a:r>
            <a:r>
              <a:rPr lang="en-US" sz="2400" dirty="0" smtClean="0"/>
              <a:t>	 </a:t>
            </a:r>
            <a:endParaRPr lang="en-US" sz="2400" dirty="0"/>
          </a:p>
        </p:txBody>
      </p:sp>
      <p:pic>
        <p:nvPicPr>
          <p:cNvPr id="4" name="Picture 3" descr="Cayla color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835" y="3518788"/>
            <a:ext cx="1453772" cy="1742663"/>
          </a:xfrm>
          <a:prstGeom prst="rect">
            <a:avLst/>
          </a:prstGeom>
        </p:spPr>
      </p:pic>
      <p:pic>
        <p:nvPicPr>
          <p:cNvPr id="7" name="Picture 6" descr="jill 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2024" y="3518788"/>
            <a:ext cx="1500979" cy="1695939"/>
          </a:xfrm>
          <a:prstGeom prst="rect">
            <a:avLst/>
          </a:prstGeom>
        </p:spPr>
      </p:pic>
      <p:pic>
        <p:nvPicPr>
          <p:cNvPr id="11" name="Picture 10" descr="Melissa 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09865" y="3491165"/>
            <a:ext cx="1281623" cy="1676838"/>
          </a:xfrm>
          <a:prstGeom prst="rect">
            <a:avLst/>
          </a:prstGeom>
        </p:spPr>
      </p:pic>
      <p:pic>
        <p:nvPicPr>
          <p:cNvPr id="9" name="Picture 8" descr="Jaclyn 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43205" y="3472064"/>
            <a:ext cx="1306997" cy="174266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Relevance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299826"/>
            <a:ext cx="7947025" cy="373743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Caution should be used in testing clients whose native language is not English</a:t>
            </a:r>
          </a:p>
          <a:p>
            <a:pPr lvl="1"/>
            <a:r>
              <a:rPr lang="en-US" dirty="0" smtClean="0"/>
              <a:t>Some translations are available:  Spanish, French, Danish, Korean, Hebrew, Chinese, &amp; German.</a:t>
            </a:r>
          </a:p>
          <a:p>
            <a:r>
              <a:rPr lang="en-US" dirty="0" smtClean="0"/>
              <a:t>Used census-matched samples for variables of gender, race, and age.</a:t>
            </a:r>
          </a:p>
          <a:p>
            <a:pPr lvl="1"/>
            <a:r>
              <a:rPr lang="en-US" dirty="0" smtClean="0"/>
              <a:t>The specification of the standardization sample was made in terms of age, gender and race/ethnicity according to census  projections for the year of 1995 </a:t>
            </a:r>
          </a:p>
          <a:p>
            <a:r>
              <a:rPr lang="en-US" dirty="0" smtClean="0"/>
              <a:t>In developing the PAI, procedures were used to minimize the risk of bias resulting from demographic variables such as age, gender, race/ethnicity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Impressions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188616"/>
            <a:ext cx="7662864" cy="3848647"/>
          </a:xfrm>
        </p:spPr>
        <p:txBody>
          <a:bodyPr/>
          <a:lstStyle/>
          <a:p>
            <a:r>
              <a:rPr lang="en-US" dirty="0" smtClean="0"/>
              <a:t>An alternative to the MMPI-2</a:t>
            </a:r>
          </a:p>
          <a:p>
            <a:r>
              <a:rPr lang="en-US" dirty="0" smtClean="0"/>
              <a:t>In most comparison studies the MMPI still has a slight advantage over the PAI, but some studies find it equal to &amp; occasionally better than the MMPI</a:t>
            </a:r>
          </a:p>
          <a:p>
            <a:r>
              <a:rPr lang="en-US" dirty="0" smtClean="0"/>
              <a:t>Appears to be easier to score &amp; interpret than MMPI</a:t>
            </a:r>
          </a:p>
          <a:p>
            <a:r>
              <a:rPr lang="en-US" dirty="0" smtClean="0"/>
              <a:t>Has been used in educational </a:t>
            </a:r>
            <a:r>
              <a:rPr lang="en-US" smtClean="0"/>
              <a:t>counseling centers</a:t>
            </a:r>
          </a:p>
          <a:p>
            <a:pPr lvl="1"/>
            <a:r>
              <a:rPr lang="en-US" dirty="0" smtClean="0"/>
              <a:t>Our Masters level counseling clinic is using it successfully under the supervision of a psychologist.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39775" y="2323716"/>
            <a:ext cx="7662864" cy="3713548"/>
          </a:xfrm>
        </p:spPr>
        <p:txBody>
          <a:bodyPr/>
          <a:lstStyle/>
          <a:p>
            <a:r>
              <a:rPr lang="en-US" dirty="0" smtClean="0"/>
              <a:t>Morey, L. C. (2003). </a:t>
            </a:r>
            <a:r>
              <a:rPr lang="en-US" i="1" dirty="0" smtClean="0"/>
              <a:t>Essentials of PAI assessment.</a:t>
            </a:r>
            <a:r>
              <a:rPr lang="en-US" dirty="0" smtClean="0"/>
              <a:t> </a:t>
            </a:r>
            <a:r>
              <a:rPr lang="en-US" dirty="0" err="1" smtClean="0"/>
              <a:t>Hobeken</a:t>
            </a:r>
            <a:r>
              <a:rPr lang="en-US" dirty="0" smtClean="0"/>
              <a:t>,           NJ: John Wiley &amp; Sons, Inc.</a:t>
            </a:r>
          </a:p>
          <a:p>
            <a:r>
              <a:rPr lang="en-US" dirty="0" smtClean="0"/>
              <a:t>Morey, L. C. (2007). </a:t>
            </a:r>
            <a:r>
              <a:rPr lang="en-US" i="1" dirty="0" smtClean="0"/>
              <a:t>Personality assessment inventory (P</a:t>
            </a:r>
            <a:r>
              <a:rPr lang="en-US" dirty="0" smtClean="0"/>
              <a:t>AI): </a:t>
            </a:r>
            <a:r>
              <a:rPr lang="en-US" i="1" dirty="0" smtClean="0"/>
              <a:t>Professional manual (2</a:t>
            </a:r>
            <a:r>
              <a:rPr lang="en-US" i="1" baseline="30000" dirty="0" smtClean="0"/>
              <a:t>nd</a:t>
            </a:r>
            <a:r>
              <a:rPr lang="en-US" i="1" dirty="0" smtClean="0"/>
              <a:t> ed.</a:t>
            </a:r>
            <a:r>
              <a:rPr lang="en-US" dirty="0" smtClean="0"/>
              <a:t>). Lutz, FL: Psychological Assessment Resources, Inc.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Overview PAI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half" idx="1"/>
          </p:nvPr>
        </p:nvSpPr>
        <p:spPr>
          <a:xfrm>
            <a:off x="4636007" y="2202127"/>
            <a:ext cx="4254649" cy="1729276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PAI</a:t>
            </a:r>
            <a:r>
              <a:rPr lang="en-US" dirty="0" smtClean="0"/>
              <a:t> – 18 years &amp; above</a:t>
            </a:r>
          </a:p>
          <a:p>
            <a:r>
              <a:rPr lang="en-US" sz="2000" b="1" dirty="0" smtClean="0"/>
              <a:t>PAI-Adolescent </a:t>
            </a:r>
            <a:r>
              <a:rPr lang="en-US" dirty="0" smtClean="0"/>
              <a:t>– 12-18 years</a:t>
            </a:r>
          </a:p>
          <a:p>
            <a:r>
              <a:rPr lang="en-US" sz="2000" b="1" dirty="0" smtClean="0"/>
              <a:t>Administration Time</a:t>
            </a:r>
            <a:r>
              <a:rPr lang="en-US" dirty="0" smtClean="0"/>
              <a:t>: 50 to 60 min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>
          <a:xfrm>
            <a:off x="4636008" y="3931403"/>
            <a:ext cx="4050792" cy="2688483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Reading Level: </a:t>
            </a:r>
            <a:r>
              <a:rPr lang="en-US" sz="2000" dirty="0" smtClean="0"/>
              <a:t> 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grade level</a:t>
            </a:r>
            <a:endParaRPr lang="en-US" sz="2000" b="1" dirty="0" smtClean="0"/>
          </a:p>
          <a:p>
            <a:r>
              <a:rPr lang="en-US" sz="2000" b="1" dirty="0" smtClean="0"/>
              <a:t>Qualification of Examiner</a:t>
            </a:r>
            <a:r>
              <a:rPr lang="en-US" sz="2000" dirty="0" smtClean="0"/>
              <a:t>: </a:t>
            </a:r>
          </a:p>
          <a:p>
            <a:pPr lvl="1"/>
            <a:r>
              <a:rPr lang="en-US" dirty="0" smtClean="0"/>
              <a:t>Graduate level training in </a:t>
            </a:r>
            <a:r>
              <a:rPr lang="en-US" dirty="0" err="1" smtClean="0"/>
              <a:t>psychodiagnostic</a:t>
            </a:r>
            <a:r>
              <a:rPr lang="en-US" dirty="0" smtClean="0"/>
              <a:t> assessments</a:t>
            </a:r>
          </a:p>
          <a:p>
            <a:r>
              <a:rPr lang="en-US" sz="2000" b="1" dirty="0" smtClean="0"/>
              <a:t>Publisher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Psychological Assessment Resources (PAR)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4"/>
          </p:nvPr>
        </p:nvSpPr>
        <p:spPr>
          <a:xfrm>
            <a:off x="457200" y="2202126"/>
            <a:ext cx="4050792" cy="4417760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Description:</a:t>
            </a:r>
          </a:p>
          <a:p>
            <a:pPr lvl="1"/>
            <a:r>
              <a:rPr lang="en-US" dirty="0" smtClean="0"/>
              <a:t>A self-administered, objective test of personality &amp; psychopathology</a:t>
            </a:r>
          </a:p>
          <a:p>
            <a:pPr lvl="1"/>
            <a:r>
              <a:rPr lang="en-US" dirty="0" smtClean="0"/>
              <a:t>Measures mental health and personality functioning</a:t>
            </a:r>
          </a:p>
          <a:p>
            <a:r>
              <a:rPr lang="en-US" sz="2054" b="1" dirty="0" smtClean="0"/>
              <a:t>Purpose:</a:t>
            </a:r>
            <a:endParaRPr lang="en-US" dirty="0" smtClean="0"/>
          </a:p>
          <a:p>
            <a:pPr lvl="1"/>
            <a:r>
              <a:rPr lang="en-US" dirty="0" smtClean="0"/>
              <a:t>Clinical Screenings</a:t>
            </a:r>
          </a:p>
          <a:p>
            <a:pPr lvl="1"/>
            <a:r>
              <a:rPr lang="en-US" dirty="0" smtClean="0"/>
              <a:t>Diagnosis</a:t>
            </a:r>
          </a:p>
          <a:p>
            <a:pPr lvl="1"/>
            <a:r>
              <a:rPr lang="en-US" dirty="0" smtClean="0"/>
              <a:t>Normal Personality Traits</a:t>
            </a:r>
          </a:p>
          <a:p>
            <a:pPr lvl="1"/>
            <a:r>
              <a:rPr lang="en-US" dirty="0" smtClean="0"/>
              <a:t>Assessing </a:t>
            </a:r>
            <a:r>
              <a:rPr lang="en-US" dirty="0" err="1" smtClean="0"/>
              <a:t>Suicidality</a:t>
            </a:r>
            <a:endParaRPr lang="en-US" dirty="0" smtClean="0"/>
          </a:p>
          <a:p>
            <a:pPr lvl="1"/>
            <a:r>
              <a:rPr lang="en-US" dirty="0" smtClean="0"/>
              <a:t>Violence Potentiality</a:t>
            </a:r>
          </a:p>
          <a:p>
            <a:pPr lvl="1"/>
            <a:r>
              <a:rPr lang="en-US" dirty="0" smtClean="0"/>
              <a:t>Treatment Planning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918678"/>
          </a:xfrm>
        </p:spPr>
        <p:txBody>
          <a:bodyPr/>
          <a:lstStyle/>
          <a:p>
            <a:r>
              <a:rPr lang="en-US" dirty="0" smtClean="0"/>
              <a:t>      PAI Full Scales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4294967295"/>
          </p:nvPr>
        </p:nvSpPr>
        <p:spPr>
          <a:xfrm>
            <a:off x="4634491" y="1918416"/>
            <a:ext cx="4509509" cy="3823572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Clinical Scales</a:t>
            </a:r>
          </a:p>
          <a:p>
            <a:pPr lvl="1"/>
            <a:r>
              <a:rPr lang="en-US" sz="1900" dirty="0" smtClean="0"/>
              <a:t>Somatic Complaints (SOM)</a:t>
            </a:r>
          </a:p>
          <a:p>
            <a:pPr lvl="1"/>
            <a:r>
              <a:rPr lang="en-US" sz="1900" dirty="0" smtClean="0"/>
              <a:t>Anxiety (ANX)</a:t>
            </a:r>
          </a:p>
          <a:p>
            <a:pPr lvl="1"/>
            <a:r>
              <a:rPr lang="en-US" sz="1900" dirty="0" smtClean="0"/>
              <a:t>Anxiety-Related Disorders (ARD)</a:t>
            </a:r>
          </a:p>
          <a:p>
            <a:pPr lvl="1"/>
            <a:r>
              <a:rPr lang="en-US" sz="1900" dirty="0" smtClean="0"/>
              <a:t>Depression (DEP)</a:t>
            </a:r>
          </a:p>
          <a:p>
            <a:pPr lvl="1"/>
            <a:r>
              <a:rPr lang="en-US" sz="1900" dirty="0" smtClean="0"/>
              <a:t>Mania (MAN)</a:t>
            </a:r>
          </a:p>
          <a:p>
            <a:pPr lvl="1"/>
            <a:r>
              <a:rPr lang="en-US" sz="1900" dirty="0" smtClean="0"/>
              <a:t>Paranoia (PAR)</a:t>
            </a:r>
          </a:p>
          <a:p>
            <a:pPr lvl="1"/>
            <a:r>
              <a:rPr lang="en-US" sz="1900" dirty="0" smtClean="0"/>
              <a:t>Schizophrenia (SCZ)</a:t>
            </a:r>
          </a:p>
          <a:p>
            <a:pPr lvl="1"/>
            <a:r>
              <a:rPr lang="en-US" sz="1900" dirty="0" smtClean="0"/>
              <a:t>Borderline Features (BOR)</a:t>
            </a:r>
          </a:p>
          <a:p>
            <a:pPr lvl="1"/>
            <a:r>
              <a:rPr lang="en-US" sz="1900" dirty="0" smtClean="0"/>
              <a:t>Antisocial Features (ANT)</a:t>
            </a:r>
          </a:p>
          <a:p>
            <a:pPr lvl="1"/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half" idx="4294967295"/>
          </p:nvPr>
        </p:nvSpPr>
        <p:spPr>
          <a:xfrm>
            <a:off x="418861" y="5417500"/>
            <a:ext cx="4215630" cy="106728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Interpersonal Scales</a:t>
            </a:r>
          </a:p>
          <a:p>
            <a:pPr lvl="1"/>
            <a:r>
              <a:rPr lang="en-US" dirty="0" smtClean="0"/>
              <a:t>Dominance (DOM)</a:t>
            </a:r>
          </a:p>
          <a:p>
            <a:pPr lvl="1"/>
            <a:r>
              <a:rPr lang="en-US" dirty="0" smtClean="0"/>
              <a:t>Warmth (WRM)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half" idx="4294967295"/>
          </p:nvPr>
        </p:nvSpPr>
        <p:spPr>
          <a:xfrm>
            <a:off x="418860" y="1459078"/>
            <a:ext cx="3904864" cy="1918416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/>
              <a:t>Validity Scales</a:t>
            </a:r>
          </a:p>
          <a:p>
            <a:pPr lvl="1"/>
            <a:r>
              <a:rPr lang="en-US" dirty="0" smtClean="0"/>
              <a:t>Inconsistency (ICN)</a:t>
            </a:r>
          </a:p>
          <a:p>
            <a:pPr lvl="1"/>
            <a:r>
              <a:rPr lang="en-US" dirty="0" smtClean="0"/>
              <a:t>Infrequency (INF)</a:t>
            </a:r>
          </a:p>
          <a:p>
            <a:pPr lvl="1"/>
            <a:r>
              <a:rPr lang="en-US" dirty="0" smtClean="0"/>
              <a:t>Negative Impression (NIM)</a:t>
            </a:r>
          </a:p>
          <a:p>
            <a:pPr lvl="1"/>
            <a:r>
              <a:rPr lang="en-US" dirty="0" smtClean="0"/>
              <a:t>Positive Impression (PIM)</a:t>
            </a:r>
          </a:p>
          <a:p>
            <a:pPr lvl="1"/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4294967295"/>
          </p:nvPr>
        </p:nvSpPr>
        <p:spPr>
          <a:xfrm>
            <a:off x="418860" y="3377494"/>
            <a:ext cx="3904864" cy="2040005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Treatment Scales</a:t>
            </a:r>
          </a:p>
          <a:p>
            <a:pPr lvl="1"/>
            <a:r>
              <a:rPr lang="en-US" dirty="0" smtClean="0"/>
              <a:t>Aggression (AGG)</a:t>
            </a:r>
          </a:p>
          <a:p>
            <a:pPr lvl="1"/>
            <a:r>
              <a:rPr lang="en-US" dirty="0" smtClean="0"/>
              <a:t>Suicidal Ideation (SUI)</a:t>
            </a:r>
          </a:p>
          <a:p>
            <a:pPr lvl="1"/>
            <a:r>
              <a:rPr lang="en-US" dirty="0" smtClean="0"/>
              <a:t>Stress (STR)</a:t>
            </a:r>
          </a:p>
          <a:p>
            <a:pPr lvl="1"/>
            <a:r>
              <a:rPr lang="en-US" dirty="0" smtClean="0"/>
              <a:t>Nonsupport (NON)</a:t>
            </a:r>
          </a:p>
          <a:p>
            <a:pPr lvl="1"/>
            <a:r>
              <a:rPr lang="en-US" dirty="0" smtClean="0"/>
              <a:t>Treatment Rejection (RXR)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For Use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idx="1"/>
          </p:nvPr>
        </p:nvSpPr>
        <p:spPr>
          <a:xfrm>
            <a:off x="739775" y="2121065"/>
            <a:ext cx="7662864" cy="4309681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Clinical screening of emotional or psychological problems</a:t>
            </a:r>
            <a:endParaRPr lang="en-US" sz="2000" dirty="0" smtClean="0"/>
          </a:p>
          <a:p>
            <a:r>
              <a:rPr lang="en-US" sz="2400" dirty="0" smtClean="0"/>
              <a:t>Assessment of suicide ideation &amp; suicide potential </a:t>
            </a:r>
            <a:endParaRPr lang="en-US" dirty="0" smtClean="0"/>
          </a:p>
          <a:p>
            <a:r>
              <a:rPr lang="en-US" sz="2400" dirty="0" smtClean="0"/>
              <a:t>Assessment of dangerousness, aggression, anger &amp; hostility</a:t>
            </a:r>
            <a:endParaRPr lang="en-US" dirty="0" smtClean="0"/>
          </a:p>
          <a:p>
            <a:r>
              <a:rPr lang="en-US" sz="2400" dirty="0" smtClean="0"/>
              <a:t>Assessing clinical syndromes such as depression, anxiety, psychosis, personality disorders, &amp; substance abuse</a:t>
            </a:r>
          </a:p>
          <a:p>
            <a:r>
              <a:rPr lang="en-US" dirty="0" smtClean="0"/>
              <a:t>Assessment of self-concept</a:t>
            </a:r>
          </a:p>
          <a:p>
            <a:r>
              <a:rPr lang="en-US" dirty="0" smtClean="0"/>
              <a:t>Treatment planning including treatment process, specifying therapeutic targets, differential treatment planning, &amp; evaluating treatment outcomes.</a:t>
            </a:r>
          </a:p>
          <a:p>
            <a:endParaRPr lang="en-US" sz="2400" dirty="0" smtClean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Psychometric Principles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/>
              <a:t>Reliability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Internal Consistency Reliability of scales</a:t>
            </a:r>
          </a:p>
          <a:p>
            <a:pPr lvl="1"/>
            <a:r>
              <a:rPr lang="en-US" sz="2000" dirty="0" smtClean="0"/>
              <a:t>Range from .70 to .80</a:t>
            </a:r>
          </a:p>
          <a:p>
            <a:r>
              <a:rPr lang="en-US" sz="2000" b="1" dirty="0" smtClean="0"/>
              <a:t>Test-Retest Reliability </a:t>
            </a:r>
          </a:p>
          <a:p>
            <a:pPr lvl="1"/>
            <a:r>
              <a:rPr lang="en-US" sz="2000" dirty="0" smtClean="0"/>
              <a:t>Range from .70 to .80</a:t>
            </a:r>
          </a:p>
          <a:p>
            <a:pPr lvl="1"/>
            <a:r>
              <a:rPr lang="en-US" sz="2000" dirty="0" smtClean="0"/>
              <a:t>Fairly stable over time</a:t>
            </a:r>
            <a:endParaRPr lang="en-US" sz="20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600" dirty="0" smtClean="0"/>
              <a:t>Validity</a:t>
            </a:r>
            <a:endParaRPr lang="en-US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Content Validity</a:t>
            </a:r>
          </a:p>
          <a:p>
            <a:pPr lvl="1"/>
            <a:r>
              <a:rPr lang="en-US" sz="2000" dirty="0" smtClean="0"/>
              <a:t>PAI considers the breadth &amp; depth of constructs</a:t>
            </a:r>
          </a:p>
          <a:p>
            <a:r>
              <a:rPr lang="en-US" sz="2000" b="1" dirty="0" err="1" smtClean="0"/>
              <a:t>Discriminant</a:t>
            </a:r>
            <a:r>
              <a:rPr lang="en-US" sz="2000" b="1" dirty="0" smtClean="0"/>
              <a:t> Validity</a:t>
            </a:r>
          </a:p>
          <a:p>
            <a:pPr lvl="1"/>
            <a:r>
              <a:rPr lang="en-US" sz="2000" dirty="0" smtClean="0"/>
              <a:t>Several steps were taken to minimize test bias</a:t>
            </a:r>
          </a:p>
          <a:p>
            <a:pPr lvl="2"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 Group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378" dirty="0" smtClean="0"/>
              <a:t>Standardization of PAI based on data from 3 participant samples:</a:t>
            </a:r>
          </a:p>
          <a:p>
            <a:pPr lvl="1"/>
            <a:r>
              <a:rPr lang="en-US" sz="2162" dirty="0" smtClean="0"/>
              <a:t>(1) U.S. census-matched sample of community dwelling adults</a:t>
            </a:r>
          </a:p>
          <a:p>
            <a:pPr lvl="1"/>
            <a:r>
              <a:rPr lang="en-US" sz="2162" dirty="0" smtClean="0"/>
              <a:t>(2) Sample of adult patients collected from a variety of clinical settings</a:t>
            </a:r>
          </a:p>
          <a:p>
            <a:pPr lvl="1"/>
            <a:r>
              <a:rPr lang="en-US" sz="2162" dirty="0" smtClean="0"/>
              <a:t>(3) Sample of college students from several universities</a:t>
            </a:r>
          </a:p>
          <a:p>
            <a:r>
              <a:rPr lang="en-US" sz="2378" dirty="0" smtClean="0"/>
              <a:t>Each group had 1000 individuals</a:t>
            </a:r>
          </a:p>
          <a:p>
            <a:r>
              <a:rPr lang="en-US" sz="2378" dirty="0" smtClean="0"/>
              <a:t>Samples were constructed to be representative in gender, race, &amp; age</a:t>
            </a:r>
            <a:endParaRPr lang="en-US" sz="2378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Strengths </a:t>
            </a:r>
            <a:r>
              <a:rPr lang="en-US" dirty="0" err="1" smtClean="0"/>
              <a:t>vs</a:t>
            </a:r>
            <a:r>
              <a:rPr lang="en-US" dirty="0" smtClean="0"/>
              <a:t> Weaknesses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740664" y="2229146"/>
            <a:ext cx="3767328" cy="425564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Relevance across many clinical situations</a:t>
            </a:r>
          </a:p>
          <a:p>
            <a:r>
              <a:rPr lang="en-US" dirty="0" smtClean="0"/>
              <a:t>Ease of administration &amp; scoring</a:t>
            </a:r>
          </a:p>
          <a:p>
            <a:r>
              <a:rPr lang="en-US" dirty="0" smtClean="0"/>
              <a:t>Availability of different normative referents</a:t>
            </a:r>
          </a:p>
          <a:p>
            <a:r>
              <a:rPr lang="en-US" dirty="0" smtClean="0"/>
              <a:t>Established reliability &amp; validity</a:t>
            </a:r>
          </a:p>
          <a:p>
            <a:r>
              <a:rPr lang="en-US" dirty="0" smtClean="0"/>
              <a:t>Cost-effectiveness</a:t>
            </a:r>
          </a:p>
          <a:p>
            <a:r>
              <a:rPr lang="en-US" dirty="0" smtClean="0"/>
              <a:t>Ease of profile interpretation</a:t>
            </a:r>
          </a:p>
          <a:p>
            <a:r>
              <a:rPr lang="en-US" dirty="0" smtClean="0"/>
              <a:t>Compatibility with contemporary theory &amp; practice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34753" y="2229146"/>
            <a:ext cx="3767328" cy="425564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Susceptibility to impression management efforts and the limits of psychological insight</a:t>
            </a:r>
          </a:p>
          <a:p>
            <a:r>
              <a:rPr lang="en-US" dirty="0" smtClean="0"/>
              <a:t>Limited content coverage of various clinical syndromes, such as dissociative disorders or eating disorders</a:t>
            </a:r>
          </a:p>
          <a:p>
            <a:r>
              <a:rPr lang="en-US" dirty="0" smtClean="0"/>
              <a:t>Needs for additional research for new applications and need for cross-validation of existing strategies.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39775" y="2231174"/>
            <a:ext cx="7662864" cy="3806089"/>
          </a:xfrm>
        </p:spPr>
        <p:txBody>
          <a:bodyPr/>
          <a:lstStyle/>
          <a:p>
            <a:r>
              <a:rPr lang="en-US" dirty="0" smtClean="0"/>
              <a:t>Easy to Score</a:t>
            </a:r>
          </a:p>
          <a:p>
            <a:pPr lvl="1"/>
            <a:r>
              <a:rPr lang="en-US" dirty="0" smtClean="0"/>
              <a:t>Completely objective</a:t>
            </a:r>
          </a:p>
          <a:p>
            <a:pPr lvl="1"/>
            <a:r>
              <a:rPr lang="en-US" dirty="0" smtClean="0"/>
              <a:t>Each item is weighted depending on how the client answers </a:t>
            </a:r>
          </a:p>
          <a:p>
            <a:pPr lvl="1"/>
            <a:r>
              <a:rPr lang="en-US" dirty="0" smtClean="0"/>
              <a:t>The responses are then compared to responses of 1,000 individuals who match the characteristics of the community at large</a:t>
            </a:r>
          </a:p>
          <a:p>
            <a:pPr lvl="1"/>
            <a:r>
              <a:rPr lang="en-US" dirty="0" smtClean="0"/>
              <a:t>This results in a </a:t>
            </a:r>
            <a:r>
              <a:rPr lang="en-US" i="1" dirty="0" err="1" smtClean="0"/>
              <a:t>t</a:t>
            </a:r>
            <a:r>
              <a:rPr lang="en-US" dirty="0" smtClean="0"/>
              <a:t> score that constitutes an objective comparison to the average scores of the population</a:t>
            </a:r>
          </a:p>
          <a:p>
            <a:r>
              <a:rPr lang="en-US" dirty="0" smtClean="0"/>
              <a:t>PAI can be scored by hand or by computer software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256165"/>
            <a:ext cx="7662864" cy="4188091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Contextual interpretation based approach</a:t>
            </a:r>
          </a:p>
          <a:p>
            <a:pPr lvl="2"/>
            <a:r>
              <a:rPr lang="en-US" sz="2200" dirty="0" smtClean="0"/>
              <a:t>Step One: Assessment of potential profile distortions</a:t>
            </a:r>
          </a:p>
          <a:p>
            <a:pPr lvl="2"/>
            <a:r>
              <a:rPr lang="en-US" sz="2200" dirty="0" smtClean="0"/>
              <a:t>Step Two: Determination of appropriate reference comparison</a:t>
            </a:r>
          </a:p>
          <a:p>
            <a:pPr lvl="2"/>
            <a:r>
              <a:rPr lang="en-US" sz="2200" dirty="0" smtClean="0"/>
              <a:t>Step Three: Interpretation of individual scales</a:t>
            </a:r>
          </a:p>
          <a:p>
            <a:pPr lvl="2"/>
            <a:r>
              <a:rPr lang="en-US" sz="2200" dirty="0" smtClean="0"/>
              <a:t>Step Four: Interpreting profile configuration</a:t>
            </a:r>
          </a:p>
          <a:p>
            <a:pPr lvl="3"/>
            <a:r>
              <a:rPr lang="en-US" sz="2200" dirty="0" smtClean="0"/>
              <a:t>Consider 2 most elevated scales</a:t>
            </a:r>
          </a:p>
          <a:p>
            <a:pPr lvl="3"/>
            <a:r>
              <a:rPr lang="en-US" sz="2200" dirty="0" smtClean="0"/>
              <a:t>Determine profile similarity to established groups</a:t>
            </a:r>
          </a:p>
          <a:p>
            <a:pPr lvl="3"/>
            <a:r>
              <a:rPr lang="en-US" sz="2200" dirty="0" smtClean="0"/>
              <a:t>Look for indicator pattern suggested by theory</a:t>
            </a:r>
          </a:p>
          <a:p>
            <a:pPr lvl="3"/>
            <a:r>
              <a:rPr lang="en-US" sz="2200" dirty="0" smtClean="0"/>
              <a:t>Apply multivariate functions to combine scale scores</a:t>
            </a:r>
            <a:endParaRPr lang="en-US" sz="2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418</TotalTime>
  <Words>788</Words>
  <Application>Microsoft Office PowerPoint</Application>
  <PresentationFormat>On-screen Show (4:3)</PresentationFormat>
  <Paragraphs>125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Genesis</vt:lpstr>
      <vt:lpstr>Personality Assessment Inventory</vt:lpstr>
      <vt:lpstr>Brief Overview PAI</vt:lpstr>
      <vt:lpstr>      PAI Full Scales</vt:lpstr>
      <vt:lpstr>Recommendations For Use</vt:lpstr>
      <vt:lpstr>Psychometric Principles</vt:lpstr>
      <vt:lpstr>Norm Group</vt:lpstr>
      <vt:lpstr>Strengths vs Weaknesses</vt:lpstr>
      <vt:lpstr>Scoring</vt:lpstr>
      <vt:lpstr>Interpretation</vt:lpstr>
      <vt:lpstr>Cultural Relevance</vt:lpstr>
      <vt:lpstr>Overall Impressions</vt:lpstr>
      <vt:lpstr>References</vt:lpstr>
    </vt:vector>
  </TitlesOfParts>
  <Company>MidAmerica Nazarene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Obsessive compulsive disorder</dc:title>
  <dc:creator>Cayla Bland</dc:creator>
  <cp:lastModifiedBy>Jaclyn Cervo Jacobson</cp:lastModifiedBy>
  <cp:revision>11</cp:revision>
  <dcterms:created xsi:type="dcterms:W3CDTF">2010-05-21T23:51:58Z</dcterms:created>
  <dcterms:modified xsi:type="dcterms:W3CDTF">2011-04-17T14:27:17Z</dcterms:modified>
</cp:coreProperties>
</file>