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03" autoAdjust="0"/>
    <p:restoredTop sz="56391" autoAdjust="0"/>
  </p:normalViewPr>
  <p:slideViewPr>
    <p:cSldViewPr>
      <p:cViewPr>
        <p:scale>
          <a:sx n="50" d="100"/>
          <a:sy n="50" d="100"/>
        </p:scale>
        <p:origin x="-114" y="-7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256D1-3D4C-49CC-AA68-74B768C995BC}" type="datetimeFigureOut">
              <a:rPr lang="en-US" smtClean="0"/>
              <a:pPr/>
              <a:t>6/22/2010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06E07-949B-4BA3-A577-CCF76BB1F5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sm5.org/ProposedRevisions/Pages/proposedrevision.aspx?rid=43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a:t>
            </a:r>
            <a:r>
              <a:rPr lang="en-US" baseline="0" dirty="0" smtClean="0"/>
              <a:t> is understood to be as a result of a person’s failure to integrate various aspects of identity, memory, and consciousness.</a:t>
            </a:r>
          </a:p>
          <a:p>
            <a:r>
              <a:rPr lang="en-US" baseline="0" dirty="0" smtClean="0"/>
              <a:t>*Each of a DID person’s identities may be experienced as if they have their own separate personal history, self-image, age, gender, name, vocabulary, general knowledge, predominant affect and identity.</a:t>
            </a:r>
          </a:p>
          <a:p>
            <a:r>
              <a:rPr lang="en-US" baseline="0" dirty="0" smtClean="0"/>
              <a:t>* In some cases specific identities come out in specific circumstances, in other cases the identities appear in a particular sequence. The identities may appear to jokey for control of each other, be in conflict with each other, or deny the existence of each other. It is also possible for a lead identity to take charge of when each of the identities can appear. “Aggressive or hostile identities may at times interrupt activities or place the others in uncomfortable situations” (DSM p. 526)</a:t>
            </a:r>
            <a:endParaRPr lang="en-US" dirty="0"/>
          </a:p>
        </p:txBody>
      </p:sp>
      <p:sp>
        <p:nvSpPr>
          <p:cNvPr id="4" name="Slide Number Placeholder 3"/>
          <p:cNvSpPr>
            <a:spLocks noGrp="1"/>
          </p:cNvSpPr>
          <p:nvPr>
            <p:ph type="sldNum" sz="quarter" idx="10"/>
          </p:nvPr>
        </p:nvSpPr>
        <p:spPr/>
        <p:txBody>
          <a:bodyPr/>
          <a:lstStyle/>
          <a:p>
            <a:fld id="{5BE06E07-949B-4BA3-A577-CCF76BB1F5DF}"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are the proposed changes to the diagnostic criteria for Dissociative Identity Disorder in the upcoming</a:t>
            </a:r>
            <a:r>
              <a:rPr lang="en-US" baseline="0" dirty="0" smtClean="0"/>
              <a:t> DSM-V.</a:t>
            </a:r>
          </a:p>
          <a:p>
            <a:r>
              <a:rPr lang="en-US" baseline="0" dirty="0" smtClean="0"/>
              <a:t>They include a change in language and wording in </a:t>
            </a:r>
            <a:r>
              <a:rPr lang="en-US" b="1" baseline="0" dirty="0" smtClean="0"/>
              <a:t>criteria A</a:t>
            </a:r>
            <a:r>
              <a:rPr lang="en-US" baseline="0" dirty="0" smtClean="0"/>
              <a:t> so that it will include both reported and observed identities in order to help reduce the use of Dissociative Disorder Not Otherwise Specified. The inclusion of Trance and Possession Disorder in this criteria was also added to address multiculturalism and increase global functioning.</a:t>
            </a:r>
            <a:endParaRPr lang="en-US" dirty="0" smtClean="0"/>
          </a:p>
          <a:p>
            <a:r>
              <a:rPr lang="en-US" dirty="0" smtClean="0"/>
              <a:t>In</a:t>
            </a:r>
            <a:r>
              <a:rPr lang="en-US" baseline="0" dirty="0" smtClean="0"/>
              <a:t> </a:t>
            </a:r>
            <a:r>
              <a:rPr lang="en-US" b="1" baseline="0" dirty="0" smtClean="0"/>
              <a:t>criteria B</a:t>
            </a:r>
            <a:r>
              <a:rPr lang="en-US" b="0" baseline="0" dirty="0" smtClean="0"/>
              <a:t> the wording was changed to emphasize that</a:t>
            </a:r>
            <a:r>
              <a:rPr lang="en-US" dirty="0" smtClean="0"/>
              <a:t> amnesia for everyday events is a common feature of this </a:t>
            </a:r>
            <a:r>
              <a:rPr lang="en-US" dirty="0" err="1" smtClean="0"/>
              <a:t>dissorder</a:t>
            </a:r>
            <a:r>
              <a:rPr lang="en-US" dirty="0" smtClean="0"/>
              <a:t>.</a:t>
            </a:r>
          </a:p>
          <a:p>
            <a:r>
              <a:rPr lang="en-US" b="1" dirty="0" smtClean="0"/>
              <a:t>Criteria</a:t>
            </a:r>
            <a:r>
              <a:rPr lang="en-US" dirty="0" smtClean="0"/>
              <a:t> </a:t>
            </a:r>
            <a:r>
              <a:rPr lang="en-US" b="1" dirty="0" smtClean="0"/>
              <a:t>C, </a:t>
            </a:r>
            <a:r>
              <a:rPr lang="en-US" b="0" dirty="0" smtClean="0"/>
              <a:t>which</a:t>
            </a:r>
            <a:r>
              <a:rPr lang="en-US" b="0" baseline="0" dirty="0" smtClean="0"/>
              <a:t> is also in the </a:t>
            </a:r>
            <a:r>
              <a:rPr lang="en-US" dirty="0" smtClean="0"/>
              <a:t>DSM-IV </a:t>
            </a:r>
            <a:r>
              <a:rPr lang="en-US" dirty="0" smtClean="0">
                <a:hlinkClick r:id="rId3" action="ppaction://hlinkfile"/>
              </a:rPr>
              <a:t>Dissociative Trance Disorder</a:t>
            </a:r>
            <a:r>
              <a:rPr lang="en-US" dirty="0" smtClean="0"/>
              <a:t> criterion, was added to help differentiate normative cultural experiences from psychopathology. The workgroup is still trying to determine if the addition of this criterion is necessary.</a:t>
            </a:r>
          </a:p>
          <a:p>
            <a:r>
              <a:rPr lang="en-US" b="0" dirty="0" smtClean="0"/>
              <a:t>Part</a:t>
            </a:r>
            <a:r>
              <a:rPr lang="en-US" b="0" baseline="0" dirty="0" smtClean="0"/>
              <a:t> of </a:t>
            </a:r>
            <a:r>
              <a:rPr lang="en-US" b="1" baseline="0" dirty="0" smtClean="0"/>
              <a:t>Criteria D</a:t>
            </a:r>
            <a:r>
              <a:rPr lang="en-US" b="0" baseline="0" dirty="0" smtClean="0"/>
              <a:t> was added from</a:t>
            </a:r>
            <a:r>
              <a:rPr lang="en-US" dirty="0" smtClean="0"/>
              <a:t> the DSM-IV criteria for Dissociative Trance Disorder to increase cross-cultural applicability.</a:t>
            </a:r>
          </a:p>
          <a:p>
            <a:r>
              <a:rPr lang="en-US" b="1" dirty="0" smtClean="0"/>
              <a:t>Two </a:t>
            </a:r>
            <a:r>
              <a:rPr lang="en-US" b="1" dirty="0" err="1" smtClean="0"/>
              <a:t>specifiers</a:t>
            </a:r>
            <a:r>
              <a:rPr lang="en-US" b="1" dirty="0" smtClean="0"/>
              <a:t> were also added to the </a:t>
            </a:r>
            <a:r>
              <a:rPr lang="en-US" b="1" dirty="0" err="1" smtClean="0"/>
              <a:t>diagnotist</a:t>
            </a:r>
            <a:r>
              <a:rPr lang="en-US" b="1" dirty="0" smtClean="0"/>
              <a:t> criteria. </a:t>
            </a:r>
            <a:r>
              <a:rPr lang="en-US" dirty="0" smtClean="0"/>
              <a:t> </a:t>
            </a:r>
            <a:r>
              <a:rPr lang="en-US" b="1" dirty="0" err="1" smtClean="0"/>
              <a:t>Specifier</a:t>
            </a:r>
            <a:r>
              <a:rPr lang="en-US" b="1" baseline="0" dirty="0" smtClean="0"/>
              <a:t> A</a:t>
            </a:r>
            <a:r>
              <a:rPr lang="en-US" b="0" baseline="0" dirty="0" smtClean="0"/>
              <a:t> was added  because “</a:t>
            </a:r>
            <a:r>
              <a:rPr lang="en-US" dirty="0" smtClean="0"/>
              <a:t>A substantial proportion of patients with Dissociative Identity Disorder have conversion symptoms, which are related to their dissociative disorder and require special clinical attention and treatment”. </a:t>
            </a:r>
            <a:r>
              <a:rPr lang="en-US" b="1" dirty="0" err="1" smtClean="0"/>
              <a:t>Specifier</a:t>
            </a:r>
            <a:r>
              <a:rPr lang="en-US" b="1" dirty="0" smtClean="0"/>
              <a:t> B </a:t>
            </a:r>
            <a:r>
              <a:rPr lang="en-US" b="0" dirty="0" smtClean="0"/>
              <a:t>was added because </a:t>
            </a:r>
            <a:r>
              <a:rPr lang="en-US" dirty="0" smtClean="0"/>
              <a:t>some Dissociative Identity Disorder patients have dissociative variations in somatic symptoms that require clarification for differential medical diagnosis and treatment.</a:t>
            </a:r>
          </a:p>
          <a:p>
            <a:endParaRPr lang="en-US" dirty="0" smtClean="0"/>
          </a:p>
          <a:p>
            <a:r>
              <a:rPr lang="en-US" dirty="0" smtClean="0"/>
              <a:t>Reference: Spiegel D et al. (</a:t>
            </a:r>
            <a:r>
              <a:rPr lang="en-US" i="1" dirty="0" smtClean="0"/>
              <a:t>Depression &amp; Anxiety</a:t>
            </a:r>
            <a:r>
              <a:rPr lang="en-US" dirty="0" smtClean="0"/>
              <a:t>; in preparation)</a:t>
            </a:r>
          </a:p>
          <a:p>
            <a:endParaRPr lang="en-US" dirty="0"/>
          </a:p>
        </p:txBody>
      </p:sp>
      <p:sp>
        <p:nvSpPr>
          <p:cNvPr id="4" name="Slide Number Placeholder 3"/>
          <p:cNvSpPr>
            <a:spLocks noGrp="1"/>
          </p:cNvSpPr>
          <p:nvPr>
            <p:ph type="sldNum" sz="quarter" idx="10"/>
          </p:nvPr>
        </p:nvSpPr>
        <p:spPr/>
        <p:txBody>
          <a:bodyPr/>
          <a:lstStyle/>
          <a:p>
            <a:fld id="{5BE06E07-949B-4BA3-A577-CCF76BB1F5DF}"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DID can be </a:t>
            </a:r>
            <a:r>
              <a:rPr lang="en-US" sz="1200" kern="1200" dirty="0" smtClean="0">
                <a:solidFill>
                  <a:schemeClr val="tx1"/>
                </a:solidFill>
                <a:latin typeface="+mn-lt"/>
                <a:ea typeface="+mn-ea"/>
                <a:cs typeface="+mn-cs"/>
              </a:rPr>
              <a:t>distinguished by “the presence of a clear-cut dissociative </a:t>
            </a:r>
            <a:r>
              <a:rPr lang="en-US" sz="1200" kern="1200" dirty="0" err="1" smtClean="0">
                <a:solidFill>
                  <a:schemeClr val="tx1"/>
                </a:solidFill>
                <a:latin typeface="+mn-lt"/>
                <a:ea typeface="+mn-ea"/>
                <a:cs typeface="+mn-cs"/>
              </a:rPr>
              <a:t>symptomology</a:t>
            </a:r>
            <a:r>
              <a:rPr lang="en-US" sz="1200" kern="1200" dirty="0" smtClean="0">
                <a:solidFill>
                  <a:schemeClr val="tx1"/>
                </a:solidFill>
                <a:latin typeface="+mn-lt"/>
                <a:ea typeface="+mn-ea"/>
                <a:cs typeface="+mn-cs"/>
              </a:rPr>
              <a:t> with sudden shifts in identity states, the persistence and consistency of identity-specific demeanors and behaviors over time, reversible amnesia, evidence of dissociative behavior that predates the clinical or forensic presentation and high scores on measures of dissociation and </a:t>
            </a:r>
            <a:r>
              <a:rPr lang="en-US" sz="1200" kern="1200" dirty="0" err="1" smtClean="0">
                <a:solidFill>
                  <a:schemeClr val="tx1"/>
                </a:solidFill>
                <a:latin typeface="+mn-lt"/>
                <a:ea typeface="+mn-ea"/>
                <a:cs typeface="+mn-cs"/>
              </a:rPr>
              <a:t>hypnotizability</a:t>
            </a:r>
            <a:r>
              <a:rPr lang="en-US" sz="1200" kern="1200" dirty="0" smtClean="0">
                <a:solidFill>
                  <a:schemeClr val="tx1"/>
                </a:solidFill>
                <a:latin typeface="+mn-lt"/>
                <a:ea typeface="+mn-ea"/>
                <a:cs typeface="+mn-cs"/>
              </a:rPr>
              <a:t> in individuals who do not have the characteristics of another mental disorder.</a:t>
            </a:r>
          </a:p>
          <a:p>
            <a:endParaRPr lang="en-US" dirty="0" smtClean="0"/>
          </a:p>
          <a:p>
            <a:r>
              <a:rPr lang="en-US" dirty="0" smtClean="0"/>
              <a:t>DID is</a:t>
            </a:r>
            <a:r>
              <a:rPr lang="en-US" baseline="0" dirty="0" smtClean="0"/>
              <a:t> often misdiagnosed as a psychotic disorder because of the presence of auditory hallucinations. In DID the voices will present as coming from inside the patients head, not outside their head which is the case in psychotic disorders. Also differentiating the auditory hallucinations in DID from psychotic disorders is that patients with DID are often aware that the voices they are hearing are hallucinations.</a:t>
            </a:r>
            <a:endParaRPr lang="en-US" dirty="0"/>
          </a:p>
        </p:txBody>
      </p:sp>
      <p:sp>
        <p:nvSpPr>
          <p:cNvPr id="4" name="Slide Number Placeholder 3"/>
          <p:cNvSpPr>
            <a:spLocks noGrp="1"/>
          </p:cNvSpPr>
          <p:nvPr>
            <p:ph type="sldNum" sz="quarter" idx="10"/>
          </p:nvPr>
        </p:nvSpPr>
        <p:spPr/>
        <p:txBody>
          <a:bodyPr/>
          <a:lstStyle/>
          <a:p>
            <a:fld id="{5BE06E07-949B-4BA3-A577-CCF76BB1F5DF}"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one</a:t>
            </a:r>
            <a:r>
              <a:rPr lang="en-US" baseline="0" dirty="0" smtClean="0"/>
              <a:t> study, Putnam (as cited in </a:t>
            </a:r>
            <a:r>
              <a:rPr lang="en-US" baseline="0" dirty="0" err="1" smtClean="0"/>
              <a:t>Durrand</a:t>
            </a:r>
            <a:r>
              <a:rPr lang="en-US" baseline="0" dirty="0" smtClean="0"/>
              <a:t> &amp; Barlow, 2010, p. 192) 97% of the patients out of 100 cases of patients with DID reported having experienced “significant trauma, usually sexual or physical abuse”. Examples of some of the abuses suffered by DID patients as children include: being buried alive, being tortured with matches, steam irons, razor blades or glass.</a:t>
            </a:r>
          </a:p>
          <a:p>
            <a:endParaRPr lang="en-US" baseline="0" dirty="0" smtClean="0"/>
          </a:p>
          <a:p>
            <a:r>
              <a:rPr lang="en-US" baseline="0" dirty="0" smtClean="0"/>
              <a:t>Based on the evidence provided by studies such as these there is significant agreement that DID is the result of the patient trying to escape of “dissociate” from the trauma of severe abuse (</a:t>
            </a:r>
            <a:r>
              <a:rPr lang="en-US" baseline="0" dirty="0" err="1" smtClean="0"/>
              <a:t>Durrand</a:t>
            </a:r>
            <a:r>
              <a:rPr lang="en-US" baseline="0" dirty="0" smtClean="0"/>
              <a:t> &amp; Barlow, 2010, p. 192). The difficulty with  this hypothesis is that not all people who suffer extreme trauma/abuse develop DID.</a:t>
            </a:r>
          </a:p>
          <a:p>
            <a:endParaRPr lang="en-US" baseline="0" dirty="0" smtClean="0"/>
          </a:p>
          <a:p>
            <a:r>
              <a:rPr lang="en-US" baseline="0" dirty="0" smtClean="0"/>
              <a:t>Additionally there is a concept, referred to as the “developmental window”  which indicates that there is a time period that closes around age 9 wherein children who suffer abuse are vulnerable to developing DID.</a:t>
            </a:r>
          </a:p>
          <a:p>
            <a:endParaRPr lang="en-US" baseline="0" dirty="0" smtClean="0"/>
          </a:p>
          <a:p>
            <a:r>
              <a:rPr lang="en-US" baseline="0" dirty="0" smtClean="0"/>
              <a:t>Some professionals believe that DID may be “an extreme subtype of PTSD” wherein the symptom of dissociation is much more pronounced than the symptoms of anxiety.</a:t>
            </a:r>
          </a:p>
          <a:p>
            <a:endParaRPr lang="en-US" baseline="0" dirty="0" smtClean="0"/>
          </a:p>
          <a:p>
            <a:r>
              <a:rPr lang="en-US" baseline="0" dirty="0" smtClean="0"/>
              <a:t>Another similarity between PTSD and DID is the biological tendency for those with these disorders to have smaller than normal volume of  hippocampus and </a:t>
            </a:r>
            <a:r>
              <a:rPr lang="en-US" baseline="0" dirty="0" err="1" smtClean="0"/>
              <a:t>amygdala</a:t>
            </a:r>
            <a:r>
              <a:rPr lang="en-US" baseline="0" dirty="0" smtClean="0"/>
              <a:t>. It is posited that there are other biological vulnerabilities that lead to the development of DID but there is currently not enough research to support specific leads.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E06E07-949B-4BA3-A577-CCF76BB1F5DF}"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absence</a:t>
            </a:r>
            <a:r>
              <a:rPr lang="en-US" baseline="0" dirty="0" smtClean="0"/>
              <a:t> of controlled research, success has been reported with the use of long-term psychotherapy and identity reintegration.</a:t>
            </a:r>
          </a:p>
          <a:p>
            <a:endParaRPr lang="en-US" baseline="0" dirty="0" smtClean="0"/>
          </a:p>
          <a:p>
            <a:r>
              <a:rPr lang="en-US" baseline="0" dirty="0" smtClean="0"/>
              <a:t>Some pages out of the book of PTSD treatment strategies have also been successfully applied to DID  which include identifying  cues or triggers of traumatic memories, and/or dissociation and then work to neutralize them. In this process the patient has to “confront, relive and gain control over the traumatic past events” (</a:t>
            </a:r>
            <a:r>
              <a:rPr lang="en-US" baseline="0" dirty="0" err="1" smtClean="0"/>
              <a:t>Durrand</a:t>
            </a:r>
            <a:r>
              <a:rPr lang="en-US" baseline="0" dirty="0" smtClean="0"/>
              <a:t> &amp; Barlow, 2010, p. 195). Hypnosis can be utilized in this process to help the patient access unconscious memories and bring alter identities into awareness. </a:t>
            </a:r>
          </a:p>
          <a:p>
            <a:endParaRPr lang="en-US" baseline="0" dirty="0" smtClean="0"/>
          </a:p>
          <a:p>
            <a:r>
              <a:rPr lang="en-US" baseline="0" dirty="0" smtClean="0"/>
              <a:t> DID is understood to be a chronic disorder which means that it is highly unlikely to improve without intensive and target treatment.  It is important for clinicians to remain aware of the possibility that reemerging memories of trauma may trigger further dissociation. </a:t>
            </a:r>
          </a:p>
          <a:p>
            <a:endParaRPr lang="en-US" baseline="0" dirty="0" smtClean="0"/>
          </a:p>
          <a:p>
            <a:r>
              <a:rPr lang="en-US" baseline="0" dirty="0" smtClean="0"/>
              <a:t>The use of medication in the treatment of DID is still being explored, however currently there is not a lot of evidence to support its effectiveness. What little support there is for the use of medication is limited to the use of antidepressants, which would only be appropriate to consider in some cases (</a:t>
            </a:r>
            <a:r>
              <a:rPr lang="en-US" baseline="0" dirty="0" err="1" smtClean="0"/>
              <a:t>Durrand</a:t>
            </a:r>
            <a:r>
              <a:rPr lang="en-US" baseline="0" dirty="0" smtClean="0"/>
              <a:t> &amp; Barlow, 2010, p. 195).</a:t>
            </a:r>
            <a:endParaRPr lang="en-US" dirty="0"/>
          </a:p>
        </p:txBody>
      </p:sp>
      <p:sp>
        <p:nvSpPr>
          <p:cNvPr id="4" name="Slide Number Placeholder 3"/>
          <p:cNvSpPr>
            <a:spLocks noGrp="1"/>
          </p:cNvSpPr>
          <p:nvPr>
            <p:ph type="sldNum" sz="quarter" idx="10"/>
          </p:nvPr>
        </p:nvSpPr>
        <p:spPr/>
        <p:txBody>
          <a:bodyPr/>
          <a:lstStyle/>
          <a:p>
            <a:fld id="{5BE06E07-949B-4BA3-A577-CCF76BB1F5DF}"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voices that DID patients hear as their</a:t>
            </a:r>
            <a:r>
              <a:rPr lang="en-US" baseline="0" dirty="0" smtClean="0"/>
              <a:t> auditory hallucinations  can direct them to do things that that patient does not want to do. This occurrence can, particularly in other cultures, result in the appearance of the patient being possessed by demons. (Durand and Barlow, 2010, p. 191). </a:t>
            </a:r>
            <a:r>
              <a:rPr lang="en-US" baseline="0" dirty="0" err="1" smtClean="0"/>
              <a:t>Yarhouse</a:t>
            </a:r>
            <a:r>
              <a:rPr lang="en-US" baseline="0" dirty="0" smtClean="0"/>
              <a:t>, </a:t>
            </a:r>
            <a:r>
              <a:rPr lang="en-US" baseline="0" dirty="0" err="1" smtClean="0"/>
              <a:t>Butman</a:t>
            </a:r>
            <a:r>
              <a:rPr lang="en-US" baseline="0" dirty="0" smtClean="0"/>
              <a:t> and </a:t>
            </a:r>
            <a:r>
              <a:rPr lang="en-US" baseline="0" dirty="0" err="1" smtClean="0"/>
              <a:t>McRay</a:t>
            </a:r>
            <a:r>
              <a:rPr lang="en-US" baseline="0" dirty="0" smtClean="0"/>
              <a:t> (2005) posit that the “bizarre behavior associated with schizophrenia and related disorders led many to diagnose sufferers as suffering from demonic influence” this has particularly been the case in faith-based communities (p. 251).</a:t>
            </a:r>
          </a:p>
          <a:p>
            <a:endParaRPr lang="en-US" baseline="0" dirty="0" smtClean="0"/>
          </a:p>
          <a:p>
            <a:r>
              <a:rPr lang="en-US" baseline="0" dirty="0" smtClean="0"/>
              <a:t>In 1484 the </a:t>
            </a:r>
            <a:r>
              <a:rPr lang="en-US" baseline="0" dirty="0" err="1" smtClean="0"/>
              <a:t>Malleus</a:t>
            </a:r>
            <a:r>
              <a:rPr lang="en-US" baseline="0" dirty="0" smtClean="0"/>
              <a:t> </a:t>
            </a:r>
            <a:r>
              <a:rPr lang="en-US" baseline="0" dirty="0" err="1" smtClean="0"/>
              <a:t>Maleficarum</a:t>
            </a:r>
            <a:r>
              <a:rPr lang="en-US" baseline="0" dirty="0" smtClean="0"/>
              <a:t>, a medieval witch-hunting manual, was released and gave guidelines for how to decipher who was “demon possessed”. This book was directly associated with the death of tens of thousands of persons, the majority of which were women.</a:t>
            </a:r>
          </a:p>
          <a:p>
            <a:r>
              <a:rPr lang="en-US" baseline="0" dirty="0" smtClean="0"/>
              <a:t>-----</a:t>
            </a:r>
          </a:p>
          <a:p>
            <a:r>
              <a:rPr lang="en-US" baseline="0" dirty="0" smtClean="0"/>
              <a:t>Demon possession is found in multiple passages in the Bible.  Some of the most famous include those on the slide.  In Luke 8:2, Mary Magdalene is mentioned as having 7 demons cast out of her.  In Mark 5 Jesus cast the demons out of the individual whose demons stated they were called “Legion, for we be many.” When the demons were cast out the man went from being naked and uncontrollable to clothed, and “in his right mind.” It was on this occasion that Jesus cast the demons into a herd of pigs, which subsequently ran off a cliff, into the sea, and drowned.   In Acts 16, Paul, Luke, and others were followed for many days by a slave girl with a “spirit of divination.”  After getting tired of her following them and announcing who they were, Paul cast the spirit out of her, at which point the men realized they couldn’t use her to make money anymore.</a:t>
            </a:r>
          </a:p>
          <a:p>
            <a:endParaRPr lang="en-US" baseline="0" dirty="0" smtClean="0"/>
          </a:p>
          <a:p>
            <a:r>
              <a:rPr lang="en-US" baseline="0" dirty="0" smtClean="0"/>
              <a:t>Today, different religious beliefs contain different ideas about demon possession.</a:t>
            </a:r>
          </a:p>
          <a:p>
            <a:pPr marL="228600" indent="-228600">
              <a:buAutoNum type="arabicParenR"/>
            </a:pPr>
            <a:r>
              <a:rPr lang="en-US" baseline="0" dirty="0" err="1" smtClean="0"/>
              <a:t>Hatian</a:t>
            </a:r>
            <a:r>
              <a:rPr lang="en-US" baseline="0" dirty="0" smtClean="0"/>
              <a:t> voodoo esteem certain forms of spiritual possession in trances (Johnson &amp; Friedman, 2008)</a:t>
            </a:r>
          </a:p>
          <a:p>
            <a:pPr marL="228600" indent="-228600">
              <a:buAutoNum type="arabicParenR"/>
            </a:pPr>
            <a:r>
              <a:rPr lang="en-US" baseline="0" dirty="0" smtClean="0"/>
              <a:t>The Catholic Church recognizes demon possession today in rare cases and performs exorcisms, but is careful to distinguish between demon possession and mental illness – recognizing a difference between the two.</a:t>
            </a:r>
          </a:p>
          <a:p>
            <a:pPr marL="228600" indent="-228600">
              <a:buAutoNum type="arabicParenR"/>
            </a:pPr>
            <a:r>
              <a:rPr lang="en-US" baseline="0" dirty="0" smtClean="0"/>
              <a:t>Some believe that demon possession was Schizophrenia or DID, and that they didn’t know how to recognize it</a:t>
            </a:r>
          </a:p>
          <a:p>
            <a:pPr marL="228600" indent="-228600">
              <a:buAutoNum type="arabicParenR"/>
            </a:pPr>
            <a:r>
              <a:rPr lang="en-US" baseline="0" dirty="0" smtClean="0"/>
              <a:t>Others believe that demon possession was instead limited to Biblical times and no longer occurs</a:t>
            </a:r>
          </a:p>
        </p:txBody>
      </p:sp>
      <p:sp>
        <p:nvSpPr>
          <p:cNvPr id="4" name="Slide Number Placeholder 3"/>
          <p:cNvSpPr>
            <a:spLocks noGrp="1"/>
          </p:cNvSpPr>
          <p:nvPr>
            <p:ph type="sldNum" sz="quarter" idx="10"/>
          </p:nvPr>
        </p:nvSpPr>
        <p:spPr/>
        <p:txBody>
          <a:bodyPr/>
          <a:lstStyle/>
          <a:p>
            <a:fld id="{5BE06E07-949B-4BA3-A577-CCF76BB1F5DF}"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voices that DID patients hear as their</a:t>
            </a:r>
            <a:r>
              <a:rPr lang="en-US" baseline="0" dirty="0" smtClean="0"/>
              <a:t> auditory hallucinations  can direct them to do things that that patient does not want to do. This occurrence can, particularly in other cultures, result in the appearance of the patient being possessed by demons. (Durand and Barlow, 2010, p. 191). </a:t>
            </a:r>
            <a:r>
              <a:rPr lang="en-US" baseline="0" dirty="0" err="1" smtClean="0"/>
              <a:t>Yarhouse</a:t>
            </a:r>
            <a:r>
              <a:rPr lang="en-US" baseline="0" dirty="0" smtClean="0"/>
              <a:t>, </a:t>
            </a:r>
            <a:r>
              <a:rPr lang="en-US" baseline="0" dirty="0" err="1" smtClean="0"/>
              <a:t>Butman</a:t>
            </a:r>
            <a:r>
              <a:rPr lang="en-US" baseline="0" dirty="0" smtClean="0"/>
              <a:t> and </a:t>
            </a:r>
            <a:r>
              <a:rPr lang="en-US" baseline="0" dirty="0" err="1" smtClean="0"/>
              <a:t>McRay</a:t>
            </a:r>
            <a:r>
              <a:rPr lang="en-US" baseline="0" dirty="0" smtClean="0"/>
              <a:t> (2005) posit that the “bizarre behavior associated with schizophrenia and related disorders led many to diagnose sufferers as suffering from demonic influence” this has particularly been the case in faith-based communities (p. 251).</a:t>
            </a:r>
          </a:p>
          <a:p>
            <a:endParaRPr lang="en-US" baseline="0" dirty="0" smtClean="0"/>
          </a:p>
          <a:p>
            <a:r>
              <a:rPr lang="en-US" baseline="0" dirty="0" smtClean="0"/>
              <a:t>In 1484 the </a:t>
            </a:r>
            <a:r>
              <a:rPr lang="en-US" baseline="0" dirty="0" err="1" smtClean="0"/>
              <a:t>Malleus</a:t>
            </a:r>
            <a:r>
              <a:rPr lang="en-US" baseline="0" dirty="0" smtClean="0"/>
              <a:t> </a:t>
            </a:r>
            <a:r>
              <a:rPr lang="en-US" baseline="0" dirty="0" err="1" smtClean="0"/>
              <a:t>Maleficarum</a:t>
            </a:r>
            <a:r>
              <a:rPr lang="en-US" baseline="0" dirty="0" smtClean="0"/>
              <a:t>, a medieval witch-hunting manual, was released and gave guidelines for how to decipher who was “demon possessed”. This book was directly associated with the death of tens of thousands of persons, the majority of which were women.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E06E07-949B-4BA3-A577-CCF76BB1F5D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lvl1pPr>
              <a:defRPr>
                <a:latin typeface="AvantGarde Bk BT"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304800" y="1783560"/>
            <a:ext cx="8382000" cy="4572000"/>
          </a:xfrm>
        </p:spPr>
        <p:txBody>
          <a:bodyPr/>
          <a:lstStyle>
            <a:lvl1pPr>
              <a:defRPr sz="3200"/>
            </a:lvl1pPr>
            <a:lvl2pPr>
              <a:defRPr sz="3000"/>
            </a:lvl2pPr>
            <a:lvl3pPr>
              <a:defRPr sz="2800"/>
            </a:lvl3pPr>
            <a:lvl4pPr>
              <a:defRPr sz="2800"/>
            </a:lvl4pPr>
            <a:lvl5pPr>
              <a:defRPr sz="2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6/22/2010</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6/22/2010</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MUDbB5zB9x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r="11476" b="4225"/>
          <a:stretch>
            <a:fillRect/>
          </a:stretch>
        </p:blipFill>
        <p:spPr bwMode="auto">
          <a:xfrm>
            <a:off x="5105400" y="0"/>
            <a:ext cx="4038600" cy="4322011"/>
          </a:xfrm>
          <a:prstGeom prst="rect">
            <a:avLst/>
          </a:prstGeom>
          <a:noFill/>
          <a:ln w="9525">
            <a:noFill/>
            <a:miter lim="800000"/>
            <a:headEnd/>
            <a:tailEnd/>
          </a:ln>
          <a:effectLst>
            <a:softEdge rad="63500"/>
          </a:effectLst>
        </p:spPr>
      </p:pic>
      <p:sp>
        <p:nvSpPr>
          <p:cNvPr id="2" name="Title 1"/>
          <p:cNvSpPr>
            <a:spLocks noGrp="1"/>
          </p:cNvSpPr>
          <p:nvPr>
            <p:ph type="ctrTitle"/>
          </p:nvPr>
        </p:nvSpPr>
        <p:spPr>
          <a:xfrm>
            <a:off x="914400" y="3892296"/>
            <a:ext cx="7772400" cy="2965704"/>
          </a:xfrm>
        </p:spPr>
        <p:txBody>
          <a:bodyPr/>
          <a:lstStyle/>
          <a:p>
            <a:r>
              <a:rPr lang="en-US" sz="6000" dirty="0" smtClean="0"/>
              <a:t>Schizophrenia and Dissociative Identity Disorder</a:t>
            </a:r>
            <a:endParaRPr lang="en-US" sz="60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a:noFill/>
        </p:spPr>
        <p:txBody>
          <a:bodyPr/>
          <a:lstStyle/>
          <a:p>
            <a:r>
              <a:rPr lang="en-US" dirty="0" smtClean="0"/>
              <a:t>Dissociative Identity Disorder: 300.14</a:t>
            </a:r>
            <a:br>
              <a:rPr lang="en-US" dirty="0" smtClean="0"/>
            </a:br>
            <a:r>
              <a:rPr lang="en-US" dirty="0" smtClean="0">
                <a:solidFill>
                  <a:schemeClr val="accent2"/>
                </a:solidFill>
              </a:rPr>
              <a:t>DSM-IV-TR- Diagnostic Criteria</a:t>
            </a:r>
            <a:endParaRPr lang="en-US" dirty="0">
              <a:solidFill>
                <a:schemeClr val="accent2"/>
              </a:solidFill>
            </a:endParaRPr>
          </a:p>
        </p:txBody>
      </p:sp>
      <p:sp>
        <p:nvSpPr>
          <p:cNvPr id="3" name="Content Placeholder 2"/>
          <p:cNvSpPr>
            <a:spLocks noGrp="1"/>
          </p:cNvSpPr>
          <p:nvPr>
            <p:ph idx="1"/>
          </p:nvPr>
        </p:nvSpPr>
        <p:spPr>
          <a:xfrm>
            <a:off x="304800" y="1905000"/>
            <a:ext cx="8382000" cy="4450560"/>
          </a:xfrm>
        </p:spPr>
        <p:txBody>
          <a:bodyPr>
            <a:normAutofit/>
          </a:bodyPr>
          <a:lstStyle/>
          <a:p>
            <a:r>
              <a:rPr lang="en-US" sz="2400" dirty="0" smtClean="0">
                <a:latin typeface="Calibri" pitchFamily="34" charset="0"/>
              </a:rPr>
              <a:t>A. Two or more distinct identities or personality states…</a:t>
            </a:r>
          </a:p>
          <a:p>
            <a:r>
              <a:rPr lang="en-US" sz="2400" dirty="0" smtClean="0">
                <a:latin typeface="Calibri" pitchFamily="34" charset="0"/>
              </a:rPr>
              <a:t>B. At least two of which recurrently take control of the person’s behavior.</a:t>
            </a:r>
          </a:p>
          <a:p>
            <a:r>
              <a:rPr lang="en-US" sz="2400" dirty="0" smtClean="0">
                <a:latin typeface="Calibri" pitchFamily="34" charset="0"/>
              </a:rPr>
              <a:t>C. Inability to recall important personal info. Which cannot be explained by  ordinary forgetfulness.</a:t>
            </a:r>
          </a:p>
          <a:p>
            <a:r>
              <a:rPr lang="en-US" sz="2400" dirty="0" smtClean="0">
                <a:latin typeface="Calibri" pitchFamily="34" charset="0"/>
              </a:rPr>
              <a:t>D.  Not due to the direct physiological effects of a substance or a general medical condition. </a:t>
            </a:r>
            <a:r>
              <a:rPr lang="en-US" sz="2400" b="1" dirty="0" smtClean="0">
                <a:latin typeface="Calibri" pitchFamily="34" charset="0"/>
              </a:rPr>
              <a:t>Note:</a:t>
            </a:r>
            <a:r>
              <a:rPr lang="en-US" sz="2400" dirty="0" smtClean="0">
                <a:latin typeface="Calibri" pitchFamily="34" charset="0"/>
              </a:rPr>
              <a:t> In children, the symptoms are not attributable to imaginary playmates or other fantasy play.</a:t>
            </a:r>
          </a:p>
        </p:txBody>
      </p:sp>
      <p:pic>
        <p:nvPicPr>
          <p:cNvPr id="4098" name="Picture 2"/>
          <p:cNvPicPr>
            <a:picLocks noChangeAspect="1" noChangeArrowheads="1"/>
          </p:cNvPicPr>
          <p:nvPr/>
        </p:nvPicPr>
        <p:blipFill>
          <a:blip r:embed="rId2" cstate="print"/>
          <a:srcRect l="39000" t="8667" r="3000" b="55333"/>
          <a:stretch>
            <a:fillRect/>
          </a:stretch>
        </p:blipFill>
        <p:spPr bwMode="auto">
          <a:xfrm>
            <a:off x="5238044" y="5181600"/>
            <a:ext cx="360115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Cardinal Features</a:t>
            </a:r>
            <a:endParaRPr lang="en-US" dirty="0"/>
          </a:p>
        </p:txBody>
      </p:sp>
      <p:sp>
        <p:nvSpPr>
          <p:cNvPr id="3" name="Content Placeholder 2"/>
          <p:cNvSpPr>
            <a:spLocks noGrp="1"/>
          </p:cNvSpPr>
          <p:nvPr>
            <p:ph idx="1"/>
          </p:nvPr>
        </p:nvSpPr>
        <p:spPr/>
        <p:txBody>
          <a:bodyPr>
            <a:normAutofit lnSpcReduction="10000"/>
          </a:bodyPr>
          <a:lstStyle/>
          <a:p>
            <a:r>
              <a:rPr lang="en-US" dirty="0" smtClean="0"/>
              <a:t>Failure to integrate different </a:t>
            </a:r>
          </a:p>
          <a:p>
            <a:pPr>
              <a:buNone/>
            </a:pPr>
            <a:r>
              <a:rPr lang="en-US" dirty="0" smtClean="0"/>
              <a:t>parts of identity, memory, and consciousness.</a:t>
            </a:r>
          </a:p>
          <a:p>
            <a:r>
              <a:rPr lang="en-US" dirty="0" smtClean="0"/>
              <a:t>Distinct personal history, self-image, and identity, including separate name for each identity- usually opposite of primary identity.</a:t>
            </a:r>
          </a:p>
          <a:p>
            <a:r>
              <a:rPr lang="en-US" dirty="0" smtClean="0"/>
              <a:t>Specific settings/circumstances may trigger emergence of certain identities.</a:t>
            </a:r>
          </a:p>
          <a:p>
            <a:r>
              <a:rPr lang="en-US" dirty="0" smtClean="0"/>
              <a:t>Role of primary identity.</a:t>
            </a:r>
          </a:p>
          <a:p>
            <a:r>
              <a:rPr lang="en-US" sz="2000" dirty="0" smtClean="0">
                <a:hlinkClick r:id="rId3"/>
              </a:rPr>
              <a:t>http://www.youtube.com/watch?v=MUDbB5zB9xY</a:t>
            </a:r>
            <a:endParaRPr lang="en-US" sz="2000" dirty="0" smtClean="0"/>
          </a:p>
          <a:p>
            <a:endParaRPr lang="en-US" dirty="0"/>
          </a:p>
        </p:txBody>
      </p:sp>
      <p:pic>
        <p:nvPicPr>
          <p:cNvPr id="4" name="Picture 3" descr="DID.jpg"/>
          <p:cNvPicPr>
            <a:picLocks noChangeAspect="1"/>
          </p:cNvPicPr>
          <p:nvPr/>
        </p:nvPicPr>
        <p:blipFill>
          <a:blip r:embed="rId4" cstate="print"/>
          <a:stretch>
            <a:fillRect/>
          </a:stretch>
        </p:blipFill>
        <p:spPr>
          <a:xfrm>
            <a:off x="5638342" y="0"/>
            <a:ext cx="3505658" cy="23347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066800"/>
          </a:xfrm>
        </p:spPr>
        <p:txBody>
          <a:bodyPr/>
          <a:lstStyle/>
          <a:p>
            <a:r>
              <a:rPr lang="en-US" sz="3200" dirty="0" smtClean="0"/>
              <a:t>		Dissociative Identity Disorder: </a:t>
            </a:r>
            <a:r>
              <a:rPr lang="en-US" sz="3600" dirty="0" smtClean="0"/>
              <a:t/>
            </a:r>
            <a:br>
              <a:rPr lang="en-US" sz="3600" dirty="0" smtClean="0"/>
            </a:br>
            <a:r>
              <a:rPr lang="en-US" sz="3600" dirty="0" smtClean="0"/>
              <a:t>		</a:t>
            </a:r>
            <a:r>
              <a:rPr lang="en-US" sz="2800" dirty="0" smtClean="0">
                <a:solidFill>
                  <a:schemeClr val="accent2"/>
                </a:solidFill>
              </a:rPr>
              <a:t>Proposed Revisions for DSM-V</a:t>
            </a:r>
            <a:r>
              <a:rPr lang="en-US" sz="3600" dirty="0" smtClean="0"/>
              <a:t/>
            </a:r>
            <a:br>
              <a:rPr lang="en-US" sz="3600" dirty="0" smtClean="0"/>
            </a:br>
            <a:endParaRPr lang="en-US" sz="3600" dirty="0"/>
          </a:p>
        </p:txBody>
      </p:sp>
      <p:sp>
        <p:nvSpPr>
          <p:cNvPr id="3" name="Content Placeholder 2"/>
          <p:cNvSpPr>
            <a:spLocks noGrp="1"/>
          </p:cNvSpPr>
          <p:nvPr>
            <p:ph idx="1"/>
          </p:nvPr>
        </p:nvSpPr>
        <p:spPr>
          <a:xfrm>
            <a:off x="0" y="1295400"/>
            <a:ext cx="9144000" cy="5562600"/>
          </a:xfrm>
        </p:spPr>
        <p:txBody>
          <a:bodyPr>
            <a:normAutofit fontScale="40000" lnSpcReduction="20000"/>
          </a:bodyPr>
          <a:lstStyle/>
          <a:p>
            <a:r>
              <a:rPr lang="en-US" sz="4500" b="1" dirty="0" smtClean="0"/>
              <a:t>A. </a:t>
            </a:r>
            <a:r>
              <a:rPr lang="en-US" sz="4500" dirty="0" smtClean="0"/>
              <a:t>Disruption of identity characterized by two or more distinct personality states or an experience of possession, as evidenced by discontinuities in sense of self, cognition, behavior, affect, perceptions, and/or memories.  This disruption may be observed by others or reported by the patient.</a:t>
            </a:r>
          </a:p>
          <a:p>
            <a:r>
              <a:rPr lang="en-US" sz="4500" b="1" dirty="0" smtClean="0"/>
              <a:t>B.</a:t>
            </a:r>
            <a:r>
              <a:rPr lang="en-US" sz="4500" dirty="0" smtClean="0"/>
              <a:t>  Inability to recall important personal information, for everyday events or traumatic events, that is inconsistent with ordinary forgetfulness.</a:t>
            </a:r>
          </a:p>
          <a:p>
            <a:r>
              <a:rPr lang="en-US" sz="4500" b="1" dirty="0" smtClean="0"/>
              <a:t>C.</a:t>
            </a:r>
            <a:r>
              <a:rPr lang="en-US" sz="4500" dirty="0" smtClean="0"/>
              <a:t>  Causes clinically significant distress or impairment in social, occupational, or other important areas of functioning. </a:t>
            </a:r>
            <a:r>
              <a:rPr lang="en-US" sz="4500" b="1" dirty="0" smtClean="0"/>
              <a:t>* </a:t>
            </a:r>
            <a:endParaRPr lang="en-US" sz="4500" dirty="0" smtClean="0"/>
          </a:p>
          <a:p>
            <a:r>
              <a:rPr lang="en-US" sz="4500" b="1" dirty="0" smtClean="0"/>
              <a:t>D.</a:t>
            </a:r>
            <a:r>
              <a:rPr lang="en-US" sz="4500" dirty="0" smtClean="0"/>
              <a:t>  The disturbance is not a normal part of a broadly accepted cultural or religious practice and is not due to the direct physiological effects of a substance (e.g., blackouts or chaotic behavior during Alcohol intoxication) or a general medical condition (e.g., complex partial seizures).  NOTE: In children, the symptoms are not attributable to imaginary playmates or other fantasy play.</a:t>
            </a:r>
            <a:r>
              <a:rPr lang="en-US" sz="4500" i="1" dirty="0" smtClean="0"/>
              <a:t> </a:t>
            </a:r>
            <a:endParaRPr lang="en-US" sz="4500" dirty="0" smtClean="0"/>
          </a:p>
          <a:p>
            <a:r>
              <a:rPr lang="en-US" sz="4500" i="1" dirty="0" smtClean="0"/>
              <a:t>Specify if:</a:t>
            </a:r>
            <a:r>
              <a:rPr lang="en-US" sz="4500" b="1" i="1" dirty="0" smtClean="0"/>
              <a:t>**</a:t>
            </a:r>
            <a:r>
              <a:rPr lang="en-US" sz="4500" i="1" dirty="0" smtClean="0"/>
              <a:t>  </a:t>
            </a:r>
            <a:endParaRPr lang="en-US" sz="4500" dirty="0" smtClean="0"/>
          </a:p>
          <a:p>
            <a:r>
              <a:rPr lang="en-US" sz="4500" b="1" dirty="0" smtClean="0"/>
              <a:t>a) </a:t>
            </a:r>
            <a:r>
              <a:rPr lang="en-US" sz="4500" dirty="0" smtClean="0"/>
              <a:t>With non-epileptic seizures or other conversion symptoms</a:t>
            </a:r>
          </a:p>
          <a:p>
            <a:r>
              <a:rPr lang="en-US" sz="4500" b="1" dirty="0" smtClean="0"/>
              <a:t>b) </a:t>
            </a:r>
            <a:r>
              <a:rPr lang="en-US" sz="4500" dirty="0" smtClean="0"/>
              <a:t>With somatic symptoms that vary across identities (excluding those in </a:t>
            </a:r>
            <a:r>
              <a:rPr lang="en-US" sz="4500" dirty="0" err="1" smtClean="0"/>
              <a:t>specifier</a:t>
            </a:r>
            <a:r>
              <a:rPr lang="en-US" sz="4500" dirty="0" smtClean="0"/>
              <a:t> a)</a:t>
            </a:r>
          </a:p>
          <a:p>
            <a:r>
              <a:rPr lang="en-US" sz="4500" dirty="0" smtClean="0"/>
              <a:t> </a:t>
            </a:r>
          </a:p>
          <a:p>
            <a:r>
              <a:rPr lang="en-US" sz="4500" b="1" i="1" dirty="0" smtClean="0"/>
              <a:t>* The workgroup will further consider whether Criterion C is necessary</a:t>
            </a:r>
            <a:endParaRPr lang="en-US" sz="4500" dirty="0" smtClean="0"/>
          </a:p>
          <a:p>
            <a:r>
              <a:rPr lang="en-US" sz="4500" b="1" i="1" dirty="0" smtClean="0"/>
              <a:t>** These </a:t>
            </a:r>
            <a:r>
              <a:rPr lang="en-US" sz="4500" b="1" i="1" dirty="0" err="1" smtClean="0"/>
              <a:t>specifiers</a:t>
            </a:r>
            <a:r>
              <a:rPr lang="en-US" sz="4500" b="1" i="1" dirty="0" smtClean="0"/>
              <a:t> are under consideration.</a:t>
            </a:r>
            <a:endParaRPr lang="en-US" sz="45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Dissociative Identity Disorder: Differential Diagnosis</a:t>
            </a:r>
            <a:endParaRPr lang="en-US" sz="2800" dirty="0"/>
          </a:p>
        </p:txBody>
      </p:sp>
      <p:sp>
        <p:nvSpPr>
          <p:cNvPr id="3" name="Content Placeholder 2"/>
          <p:cNvSpPr>
            <a:spLocks noGrp="1"/>
          </p:cNvSpPr>
          <p:nvPr>
            <p:ph idx="1"/>
          </p:nvPr>
        </p:nvSpPr>
        <p:spPr/>
        <p:txBody>
          <a:bodyPr>
            <a:normAutofit/>
          </a:bodyPr>
          <a:lstStyle/>
          <a:p>
            <a:r>
              <a:rPr lang="en-US" dirty="0" smtClean="0"/>
              <a:t>Distinguish from: </a:t>
            </a:r>
          </a:p>
          <a:p>
            <a:pPr lvl="1"/>
            <a:r>
              <a:rPr lang="en-US" sz="2800" dirty="0" smtClean="0"/>
              <a:t>Symptoms caused by the direct physiological effects  of a general medical condition (e.g. seizure disorder).</a:t>
            </a:r>
          </a:p>
          <a:p>
            <a:pPr lvl="1"/>
            <a:r>
              <a:rPr lang="en-US" sz="2800" dirty="0" smtClean="0"/>
              <a:t>Symptoms caused by the direct physiological effects of a substance</a:t>
            </a:r>
          </a:p>
          <a:p>
            <a:pPr lvl="1">
              <a:buNone/>
            </a:pPr>
            <a:endParaRPr lang="en-US" sz="2400" dirty="0" smtClean="0"/>
          </a:p>
          <a:p>
            <a:pPr>
              <a:buFont typeface="Wingdings" pitchFamily="2" charset="2"/>
              <a:buChar char="§"/>
            </a:pPr>
            <a:r>
              <a:rPr lang="en-US" dirty="0" smtClean="0"/>
              <a:t>Diagnosis of DID trumps: </a:t>
            </a:r>
            <a:r>
              <a:rPr lang="en-US" sz="2800" dirty="0" smtClean="0"/>
              <a:t>Dissociative Amnesia, Dissociative Fugue and Depersonalization Disorder.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Differential Diagnosis, Continued</a:t>
            </a:r>
            <a:endParaRPr lang="en-US" dirty="0"/>
          </a:p>
        </p:txBody>
      </p:sp>
      <p:sp>
        <p:nvSpPr>
          <p:cNvPr id="3" name="Content Placeholder 2"/>
          <p:cNvSpPr>
            <a:spLocks noGrp="1"/>
          </p:cNvSpPr>
          <p:nvPr>
            <p:ph idx="1"/>
          </p:nvPr>
        </p:nvSpPr>
        <p:spPr/>
        <p:txBody>
          <a:bodyPr/>
          <a:lstStyle/>
          <a:p>
            <a:r>
              <a:rPr lang="en-US" dirty="0" smtClean="0"/>
              <a:t>Differentiate from: </a:t>
            </a:r>
            <a:r>
              <a:rPr lang="en-US" dirty="0" smtClean="0">
                <a:solidFill>
                  <a:schemeClr val="accent2"/>
                </a:solidFill>
              </a:rPr>
              <a:t>Schizophrenia and other Psychotic Disorders</a:t>
            </a:r>
            <a:r>
              <a:rPr lang="en-US" dirty="0" smtClean="0"/>
              <a:t>, </a:t>
            </a:r>
            <a:r>
              <a:rPr lang="en-US" dirty="0" smtClean="0">
                <a:solidFill>
                  <a:schemeClr val="accent4"/>
                </a:solidFill>
              </a:rPr>
              <a:t>Bipolar Disorder, With Rapid Cycling,</a:t>
            </a:r>
            <a:r>
              <a:rPr lang="en-US" dirty="0" smtClean="0"/>
              <a:t> </a:t>
            </a:r>
            <a:r>
              <a:rPr lang="en-US" dirty="0" smtClean="0">
                <a:solidFill>
                  <a:schemeClr val="accent3"/>
                </a:solidFill>
              </a:rPr>
              <a:t>Anxiety Disorders, </a:t>
            </a:r>
            <a:r>
              <a:rPr lang="en-US" dirty="0" err="1" smtClean="0">
                <a:solidFill>
                  <a:schemeClr val="accent5"/>
                </a:solidFill>
              </a:rPr>
              <a:t>Somatization</a:t>
            </a:r>
            <a:r>
              <a:rPr lang="en-US" dirty="0" smtClean="0">
                <a:solidFill>
                  <a:schemeClr val="accent5"/>
                </a:solidFill>
              </a:rPr>
              <a:t> Disorders</a:t>
            </a:r>
            <a:r>
              <a:rPr lang="en-US" dirty="0" smtClean="0"/>
              <a:t> </a:t>
            </a:r>
            <a:r>
              <a:rPr lang="en-US" dirty="0" smtClean="0">
                <a:solidFill>
                  <a:srgbClr val="00B050"/>
                </a:solidFill>
              </a:rPr>
              <a:t>and Personality Disorders</a:t>
            </a:r>
            <a:r>
              <a:rPr lang="en-US" dirty="0" smtClean="0"/>
              <a:t> as well as </a:t>
            </a:r>
            <a:r>
              <a:rPr lang="en-US" dirty="0" smtClean="0">
                <a:solidFill>
                  <a:schemeClr val="accent2">
                    <a:lumMod val="40000"/>
                    <a:lumOff val="60000"/>
                  </a:schemeClr>
                </a:solidFill>
              </a:rPr>
              <a:t>Malingering and Factitious Disorder.</a:t>
            </a:r>
            <a:endParaRPr lang="en-US" dirty="0">
              <a:solidFill>
                <a:schemeClr val="accent2">
                  <a:lumMod val="40000"/>
                  <a:lumOff val="6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Dissociative Identity Disorder: Etiology</a:t>
            </a:r>
            <a:endParaRPr lang="en-US" dirty="0"/>
          </a:p>
        </p:txBody>
      </p:sp>
      <p:sp>
        <p:nvSpPr>
          <p:cNvPr id="3" name="Content Placeholder 2"/>
          <p:cNvSpPr>
            <a:spLocks noGrp="1"/>
          </p:cNvSpPr>
          <p:nvPr>
            <p:ph idx="1"/>
          </p:nvPr>
        </p:nvSpPr>
        <p:spPr/>
        <p:txBody>
          <a:bodyPr/>
          <a:lstStyle/>
          <a:p>
            <a:r>
              <a:rPr lang="en-US" dirty="0" smtClean="0"/>
              <a:t>Those diagnosed with DID are also often victims of severe physical pain and sexual abuse during childhood.</a:t>
            </a:r>
          </a:p>
          <a:p>
            <a:r>
              <a:rPr lang="en-US" dirty="0" smtClean="0"/>
              <a:t>The “developmental window” and imaginary playmates</a:t>
            </a:r>
          </a:p>
          <a:p>
            <a:endParaRPr lang="en-US" dirty="0" smtClean="0"/>
          </a:p>
          <a:p>
            <a:r>
              <a:rPr lang="en-US" dirty="0" smtClean="0"/>
              <a:t>DID as related to PTSD</a:t>
            </a:r>
          </a:p>
          <a:p>
            <a:r>
              <a:rPr lang="en-US" dirty="0" smtClean="0"/>
              <a:t>Biological  factors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Dissociative Identity Disorder: Treatment </a:t>
            </a:r>
            <a:r>
              <a:rPr lang="en-US" dirty="0" smtClean="0">
                <a:sym typeface="Wingdings" pitchFamily="2" charset="2"/>
              </a:rPr>
              <a:t></a:t>
            </a:r>
            <a:endParaRPr lang="en-US" dirty="0"/>
          </a:p>
        </p:txBody>
      </p:sp>
      <p:sp>
        <p:nvSpPr>
          <p:cNvPr id="3" name="Content Placeholder 2"/>
          <p:cNvSpPr>
            <a:spLocks noGrp="1"/>
          </p:cNvSpPr>
          <p:nvPr>
            <p:ph idx="1"/>
          </p:nvPr>
        </p:nvSpPr>
        <p:spPr/>
        <p:txBody>
          <a:bodyPr>
            <a:normAutofit lnSpcReduction="10000"/>
          </a:bodyPr>
          <a:lstStyle/>
          <a:p>
            <a:r>
              <a:rPr lang="en-US" dirty="0" smtClean="0"/>
              <a:t>Long-term psychotherapy</a:t>
            </a:r>
          </a:p>
          <a:p>
            <a:r>
              <a:rPr lang="en-US" dirty="0" smtClean="0"/>
              <a:t>Reintegration of identities</a:t>
            </a:r>
          </a:p>
          <a:p>
            <a:pPr lvl="1"/>
            <a:r>
              <a:rPr lang="en-US" dirty="0" smtClean="0"/>
              <a:t>Coons (1986) study	5 out of 20 patients (25%) achieved full integration of identities</a:t>
            </a:r>
          </a:p>
          <a:p>
            <a:pPr lvl="1"/>
            <a:r>
              <a:rPr lang="en-US" dirty="0" err="1" smtClean="0"/>
              <a:t>Ellason</a:t>
            </a:r>
            <a:r>
              <a:rPr lang="en-US" dirty="0" smtClean="0"/>
              <a:t> &amp; Ross (1997) 	    12 out of 54 patients (22.2%)  achieved integration after 2years of treatment</a:t>
            </a:r>
          </a:p>
          <a:p>
            <a:r>
              <a:rPr lang="en-US" dirty="0" smtClean="0"/>
              <a:t>Identify and neutralize triggers</a:t>
            </a:r>
          </a:p>
          <a:p>
            <a:r>
              <a:rPr lang="en-US" dirty="0" smtClean="0"/>
              <a:t>Medication</a:t>
            </a:r>
          </a:p>
          <a:p>
            <a:pPr>
              <a:buNone/>
            </a:pPr>
            <a:endParaRPr lang="en-US" dirty="0" smtClean="0"/>
          </a:p>
          <a:p>
            <a:pPr lvl="1"/>
            <a:endParaRPr lang="en-US" dirty="0"/>
          </a:p>
        </p:txBody>
      </p:sp>
      <p:cxnSp>
        <p:nvCxnSpPr>
          <p:cNvPr id="8" name="Straight Arrow Connector 7"/>
          <p:cNvCxnSpPr/>
          <p:nvPr/>
        </p:nvCxnSpPr>
        <p:spPr>
          <a:xfrm>
            <a:off x="4114800" y="3200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5800" y="4191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&amp; Demon Possession</a:t>
            </a:r>
            <a:endParaRPr lang="en-US" dirty="0"/>
          </a:p>
        </p:txBody>
      </p:sp>
      <p:sp>
        <p:nvSpPr>
          <p:cNvPr id="3" name="Content Placeholder 2"/>
          <p:cNvSpPr>
            <a:spLocks noGrp="1"/>
          </p:cNvSpPr>
          <p:nvPr>
            <p:ph idx="1"/>
          </p:nvPr>
        </p:nvSpPr>
        <p:spPr>
          <a:xfrm>
            <a:off x="304800" y="1783560"/>
            <a:ext cx="8382000" cy="5074440"/>
          </a:xfrm>
        </p:spPr>
        <p:txBody>
          <a:bodyPr/>
          <a:lstStyle/>
          <a:p>
            <a:r>
              <a:rPr lang="en-US" dirty="0" smtClean="0"/>
              <a:t>Demon possession or commanding auditory hallucinations?</a:t>
            </a:r>
          </a:p>
          <a:p>
            <a:r>
              <a:rPr lang="en-US" dirty="0" smtClean="0"/>
              <a:t>1484- the </a:t>
            </a:r>
            <a:r>
              <a:rPr lang="en-US" i="1" dirty="0" err="1" smtClean="0"/>
              <a:t>Malleus</a:t>
            </a:r>
            <a:r>
              <a:rPr lang="en-US" i="1" dirty="0" smtClean="0"/>
              <a:t> </a:t>
            </a:r>
            <a:r>
              <a:rPr lang="en-US" i="1" dirty="0" err="1" smtClean="0"/>
              <a:t>Maleficarum</a:t>
            </a:r>
            <a:endParaRPr lang="en-US" i="1" dirty="0" smtClean="0"/>
          </a:p>
          <a:p>
            <a:r>
              <a:rPr lang="en-US" i="1" dirty="0" smtClean="0"/>
              <a:t>Demon possession and the Bible</a:t>
            </a:r>
          </a:p>
          <a:p>
            <a:pPr lvl="1"/>
            <a:r>
              <a:rPr lang="en-US" i="1" dirty="0" smtClean="0"/>
              <a:t>Luke 8:2 – Seven demons cast out of Mary Magdalene</a:t>
            </a:r>
          </a:p>
          <a:p>
            <a:pPr lvl="1"/>
            <a:r>
              <a:rPr lang="en-US" i="1" dirty="0" smtClean="0"/>
              <a:t>Mark 5 – “’Legion’ For we be many,” Jesus cast demons into herd of pigs</a:t>
            </a:r>
          </a:p>
          <a:p>
            <a:pPr lvl="1"/>
            <a:r>
              <a:rPr lang="en-US" i="1" dirty="0" smtClean="0"/>
              <a:t>Acts 16:16-18 – Slave girl healed by Paul</a:t>
            </a:r>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1295400"/>
            <a:ext cx="9144000" cy="5562600"/>
          </a:xfrm>
        </p:spPr>
        <p:txBody>
          <a:bodyPr>
            <a:normAutofit fontScale="55000" lnSpcReduction="20000"/>
          </a:bodyPr>
          <a:lstStyle/>
          <a:p>
            <a:r>
              <a:rPr lang="en-US" dirty="0" smtClean="0"/>
              <a:t>American Psychiatric Association. (2000). </a:t>
            </a:r>
            <a:r>
              <a:rPr lang="en-US" i="1" dirty="0" smtClean="0"/>
              <a:t>Diagnostic and statistical manual of mental disorders</a:t>
            </a:r>
            <a:r>
              <a:rPr lang="en-US" dirty="0" smtClean="0"/>
              <a:t> (Revised 4th ed.). Washington, DC: Author.</a:t>
            </a:r>
          </a:p>
          <a:p>
            <a:r>
              <a:rPr lang="en-US" dirty="0" smtClean="0"/>
              <a:t>American Psychiatric Association. (2010). </a:t>
            </a:r>
            <a:r>
              <a:rPr lang="en-US" i="1" dirty="0" smtClean="0"/>
              <a:t>Proposed draft revisions to DSM disorders and criteria, DSM-5</a:t>
            </a:r>
            <a:r>
              <a:rPr lang="en-US" dirty="0" smtClean="0"/>
              <a:t>. Retrieved from: http://www.dsm5.org </a:t>
            </a:r>
          </a:p>
          <a:p>
            <a:r>
              <a:rPr lang="en-US" dirty="0" smtClean="0"/>
              <a:t>Durand, V. M., &amp; Barlow, D. H. (2010). </a:t>
            </a:r>
            <a:r>
              <a:rPr lang="en-US" i="1" dirty="0" smtClean="0"/>
              <a:t>Essentials of abnormal psychology</a:t>
            </a:r>
            <a:r>
              <a:rPr lang="en-US" dirty="0" smtClean="0"/>
              <a:t> (5th ed.). Belmont, CA: Wadsworth.</a:t>
            </a:r>
          </a:p>
          <a:p>
            <a:r>
              <a:rPr lang="en-US" dirty="0" smtClean="0"/>
              <a:t>Johnson, C. V., &amp; Friedman, H. L. (2008). Enlightened or delusional? Differentiating religious, spiritual, and transpersonal experiences from psychopathology. </a:t>
            </a:r>
            <a:r>
              <a:rPr lang="en-US" i="1" dirty="0" smtClean="0"/>
              <a:t>Journal of Humanistic Psychology, 48,</a:t>
            </a:r>
            <a:r>
              <a:rPr lang="en-US" dirty="0" smtClean="0"/>
              <a:t> 505-527. doi: 10.1177/0022167808314174</a:t>
            </a:r>
          </a:p>
          <a:p>
            <a:r>
              <a:rPr lang="en-US" dirty="0" err="1" smtClean="0"/>
              <a:t>Kring</a:t>
            </a:r>
            <a:r>
              <a:rPr lang="en-US" dirty="0" smtClean="0"/>
              <a:t>, A. M., Davison, G. C., Neale, J. M., &amp; Johnson, S. L. (2007). </a:t>
            </a:r>
            <a:r>
              <a:rPr lang="en-US" i="1" dirty="0" smtClean="0"/>
              <a:t>Abnormal psychology </a:t>
            </a:r>
            <a:r>
              <a:rPr lang="en-US" dirty="0" smtClean="0"/>
              <a:t>(10th ed.). Hoboken, NJ: John Wiley &amp; Sons, Inc.</a:t>
            </a:r>
          </a:p>
          <a:p>
            <a:r>
              <a:rPr lang="en-US" dirty="0" err="1" smtClean="0"/>
              <a:t>Maxmen</a:t>
            </a:r>
            <a:r>
              <a:rPr lang="en-US" dirty="0" smtClean="0"/>
              <a:t>, J. S., &amp; Ward, N. G. (1995). </a:t>
            </a:r>
            <a:r>
              <a:rPr lang="en-US" i="1" dirty="0" smtClean="0"/>
              <a:t>Essential psychopathology and its treatment</a:t>
            </a:r>
            <a:r>
              <a:rPr lang="en-US" dirty="0" smtClean="0"/>
              <a:t> (2nd ed., Revised). New York, NY: W. W. Norton &amp; Company, Inc.</a:t>
            </a:r>
          </a:p>
          <a:p>
            <a:r>
              <a:rPr lang="en-US" dirty="0" err="1" smtClean="0"/>
              <a:t>Sadock</a:t>
            </a:r>
            <a:r>
              <a:rPr lang="en-US" dirty="0" smtClean="0"/>
              <a:t>, B. J., &amp; </a:t>
            </a:r>
            <a:r>
              <a:rPr lang="en-US" dirty="0" err="1" smtClean="0"/>
              <a:t>Sadock</a:t>
            </a:r>
            <a:r>
              <a:rPr lang="en-US" dirty="0" smtClean="0"/>
              <a:t>, V. A. (2008). </a:t>
            </a:r>
            <a:r>
              <a:rPr lang="en-US" i="1" dirty="0" smtClean="0"/>
              <a:t>Kaplan &amp; </a:t>
            </a:r>
            <a:r>
              <a:rPr lang="en-US" i="1" dirty="0" err="1" smtClean="0"/>
              <a:t>Sadock’s</a:t>
            </a:r>
            <a:r>
              <a:rPr lang="en-US" i="1" dirty="0" smtClean="0"/>
              <a:t> concise textbook of clinical psychiatry</a:t>
            </a:r>
            <a:r>
              <a:rPr lang="en-US" dirty="0" smtClean="0"/>
              <a:t> (3rd ed.). Philadelphia, PA: Lippincott Williams &amp; Wilkins.</a:t>
            </a:r>
          </a:p>
          <a:p>
            <a:r>
              <a:rPr lang="en-US" dirty="0" smtClean="0"/>
              <a:t>Tai, S., &amp; </a:t>
            </a:r>
            <a:r>
              <a:rPr lang="en-US" dirty="0" err="1" smtClean="0"/>
              <a:t>Turkington</a:t>
            </a:r>
            <a:r>
              <a:rPr lang="en-US" dirty="0" smtClean="0"/>
              <a:t>, D. (2009). The evolution of cognitive behavior therapy for </a:t>
            </a:r>
            <a:r>
              <a:rPr lang="en-US" i="1" dirty="0" smtClean="0"/>
              <a:t>schizophrenia</a:t>
            </a:r>
            <a:r>
              <a:rPr lang="en-US" dirty="0" smtClean="0"/>
              <a:t>: Current practice and recent developments. </a:t>
            </a:r>
            <a:r>
              <a:rPr lang="en-US" i="1" dirty="0" smtClean="0"/>
              <a:t>Schizophrenia Bulletin, 35,</a:t>
            </a:r>
            <a:r>
              <a:rPr lang="en-US" dirty="0" smtClean="0"/>
              <a:t> 865-873. doi: 10.1093/</a:t>
            </a:r>
            <a:r>
              <a:rPr lang="en-US" dirty="0" err="1" smtClean="0"/>
              <a:t>schbul</a:t>
            </a:r>
            <a:r>
              <a:rPr lang="en-US" dirty="0" smtClean="0"/>
              <a:t>/sbp080</a:t>
            </a:r>
          </a:p>
          <a:p>
            <a:r>
              <a:rPr lang="en-US" dirty="0" err="1" smtClean="0"/>
              <a:t>Yarhouse</a:t>
            </a:r>
            <a:r>
              <a:rPr lang="en-US" dirty="0" smtClean="0"/>
              <a:t>, M., </a:t>
            </a:r>
            <a:r>
              <a:rPr lang="en-US" dirty="0" err="1" smtClean="0"/>
              <a:t>Butman</a:t>
            </a:r>
            <a:r>
              <a:rPr lang="en-US" dirty="0" smtClean="0"/>
              <a:t>, R., &amp; </a:t>
            </a:r>
            <a:r>
              <a:rPr lang="en-US" dirty="0" err="1" smtClean="0"/>
              <a:t>McRay</a:t>
            </a:r>
            <a:r>
              <a:rPr lang="en-US" dirty="0" smtClean="0"/>
              <a:t>, B. (2005). </a:t>
            </a:r>
            <a:r>
              <a:rPr lang="en-US" i="1" dirty="0" smtClean="0"/>
              <a:t>Modern psychopathologies: A comprehensive Christian appraisal. </a:t>
            </a:r>
            <a:r>
              <a:rPr lang="en-US" dirty="0" smtClean="0"/>
              <a:t>Downer’s Grove: Intervarsity Press.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dirty="0" smtClean="0"/>
              <a:t>Schizophrenia: Cardinal Features</a:t>
            </a:r>
            <a:endParaRPr lang="en-US" dirty="0"/>
          </a:p>
        </p:txBody>
      </p:sp>
      <p:sp>
        <p:nvSpPr>
          <p:cNvPr id="3" name="Content Placeholder 2"/>
          <p:cNvSpPr>
            <a:spLocks noGrp="1"/>
          </p:cNvSpPr>
          <p:nvPr>
            <p:ph idx="1"/>
          </p:nvPr>
        </p:nvSpPr>
        <p:spPr>
          <a:xfrm>
            <a:off x="304800" y="1447800"/>
            <a:ext cx="8382000" cy="4907760"/>
          </a:xfrm>
        </p:spPr>
        <p:txBody>
          <a:bodyPr/>
          <a:lstStyle/>
          <a:p>
            <a:r>
              <a:rPr lang="en-US" dirty="0" smtClean="0">
                <a:latin typeface="Calibri" pitchFamily="34" charset="0"/>
              </a:rPr>
              <a:t>Delusions</a:t>
            </a:r>
          </a:p>
          <a:p>
            <a:r>
              <a:rPr lang="en-US" dirty="0" smtClean="0">
                <a:latin typeface="Calibri" pitchFamily="34" charset="0"/>
              </a:rPr>
              <a:t>Hallucinations</a:t>
            </a:r>
          </a:p>
          <a:p>
            <a:r>
              <a:rPr lang="en-US" dirty="0" smtClean="0">
                <a:latin typeface="Calibri" pitchFamily="34" charset="0"/>
              </a:rPr>
              <a:t>Disorganized speech  (e.g., frequent derailment or incoherence)</a:t>
            </a:r>
          </a:p>
          <a:p>
            <a:r>
              <a:rPr lang="en-US" dirty="0" smtClean="0">
                <a:latin typeface="Calibri" pitchFamily="34" charset="0"/>
              </a:rPr>
              <a:t>Grossly disorganized or catatonic behavior</a:t>
            </a:r>
          </a:p>
          <a:p>
            <a:r>
              <a:rPr lang="en-US" dirty="0" smtClean="0">
                <a:latin typeface="Calibri" pitchFamily="34" charset="0"/>
              </a:rPr>
              <a:t>Negative symptoms, i.e., </a:t>
            </a:r>
          </a:p>
          <a:p>
            <a:pPr>
              <a:spcBef>
                <a:spcPts val="0"/>
              </a:spcBef>
              <a:buNone/>
            </a:pPr>
            <a:r>
              <a:rPr lang="en-US" dirty="0" smtClean="0">
                <a:latin typeface="Calibri" pitchFamily="34" charset="0"/>
              </a:rPr>
              <a:t>    affective flattening, </a:t>
            </a:r>
            <a:r>
              <a:rPr lang="en-US" dirty="0" err="1" smtClean="0">
                <a:latin typeface="Calibri" pitchFamily="34" charset="0"/>
              </a:rPr>
              <a:t>alogia</a:t>
            </a:r>
            <a:r>
              <a:rPr lang="en-US" dirty="0" smtClean="0">
                <a:latin typeface="Calibri" pitchFamily="34" charset="0"/>
              </a:rPr>
              <a:t>, </a:t>
            </a:r>
          </a:p>
          <a:p>
            <a:pPr>
              <a:spcBef>
                <a:spcPts val="0"/>
              </a:spcBef>
              <a:buNone/>
            </a:pPr>
            <a:r>
              <a:rPr lang="en-US" dirty="0" smtClean="0">
                <a:latin typeface="Calibri" pitchFamily="34" charset="0"/>
              </a:rPr>
              <a:t>    or </a:t>
            </a:r>
            <a:r>
              <a:rPr lang="en-US" dirty="0" err="1" smtClean="0">
                <a:latin typeface="Calibri" pitchFamily="34" charset="0"/>
              </a:rPr>
              <a:t>avolition</a:t>
            </a:r>
            <a:endParaRPr lang="en-US" dirty="0" smtClean="0">
              <a:latin typeface="Calibri" pitchFamily="34" charset="0"/>
            </a:endParaRPr>
          </a:p>
        </p:txBody>
      </p:sp>
      <p:pic>
        <p:nvPicPr>
          <p:cNvPr id="5" name="Picture 4" descr="Schizophrenia2.JPG"/>
          <p:cNvPicPr>
            <a:picLocks noChangeAspect="1"/>
          </p:cNvPicPr>
          <p:nvPr/>
        </p:nvPicPr>
        <p:blipFill>
          <a:blip r:embed="rId2" cstate="print"/>
          <a:stretch>
            <a:fillRect/>
          </a:stretch>
        </p:blipFill>
        <p:spPr>
          <a:xfrm>
            <a:off x="6172200" y="4572000"/>
            <a:ext cx="2667000" cy="2000250"/>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dirty="0" smtClean="0"/>
              <a:t>Schizophrenia: Cardinal Features</a:t>
            </a:r>
            <a:endParaRPr lang="en-US" dirty="0"/>
          </a:p>
        </p:txBody>
      </p:sp>
      <p:sp>
        <p:nvSpPr>
          <p:cNvPr id="3" name="Content Placeholder 2"/>
          <p:cNvSpPr>
            <a:spLocks noGrp="1"/>
          </p:cNvSpPr>
          <p:nvPr>
            <p:ph idx="1"/>
          </p:nvPr>
        </p:nvSpPr>
        <p:spPr>
          <a:xfrm>
            <a:off x="304800" y="1447800"/>
            <a:ext cx="8382000" cy="4907760"/>
          </a:xfrm>
        </p:spPr>
        <p:txBody>
          <a:bodyPr>
            <a:normAutofit/>
          </a:bodyPr>
          <a:lstStyle/>
          <a:p>
            <a:pPr marL="582930" indent="-514350">
              <a:buFont typeface="+mj-lt"/>
              <a:buAutoNum type="alphaUcPeriod"/>
            </a:pPr>
            <a:r>
              <a:rPr lang="en-US" sz="3400" dirty="0" smtClean="0">
                <a:latin typeface="Calibri" pitchFamily="34" charset="0"/>
              </a:rPr>
              <a:t>Characteristic Symptoms (Previous Slide)</a:t>
            </a:r>
          </a:p>
          <a:p>
            <a:pPr marL="582930" indent="-514350">
              <a:buFont typeface="+mj-lt"/>
              <a:buAutoNum type="alphaUcPeriod"/>
            </a:pPr>
            <a:r>
              <a:rPr lang="en-US" sz="3400" dirty="0" smtClean="0">
                <a:latin typeface="Calibri" pitchFamily="34" charset="0"/>
              </a:rPr>
              <a:t>Social / Occupational Dysfunction</a:t>
            </a:r>
          </a:p>
          <a:p>
            <a:pPr marL="582930" indent="-514350">
              <a:buFont typeface="+mj-lt"/>
              <a:buAutoNum type="alphaUcPeriod"/>
            </a:pPr>
            <a:r>
              <a:rPr lang="en-US" sz="3400" dirty="0" smtClean="0">
                <a:latin typeface="Calibri" pitchFamily="34" charset="0"/>
              </a:rPr>
              <a:t>Duration</a:t>
            </a:r>
          </a:p>
          <a:p>
            <a:pPr marL="582930" indent="-514350">
              <a:buFont typeface="+mj-lt"/>
              <a:buAutoNum type="alphaUcPeriod"/>
            </a:pPr>
            <a:r>
              <a:rPr lang="en-US" sz="3400" dirty="0" smtClean="0">
                <a:latin typeface="Calibri" pitchFamily="34" charset="0"/>
              </a:rPr>
              <a:t>Schizoaffective &amp; Mood Disorder exclusion</a:t>
            </a:r>
          </a:p>
          <a:p>
            <a:pPr marL="582930" indent="-514350">
              <a:buFont typeface="+mj-lt"/>
              <a:buAutoNum type="alphaUcPeriod"/>
            </a:pPr>
            <a:r>
              <a:rPr lang="en-US" sz="3400" dirty="0" smtClean="0">
                <a:latin typeface="Calibri" pitchFamily="34" charset="0"/>
              </a:rPr>
              <a:t>Substance / General Medical Condition exclusion</a:t>
            </a:r>
          </a:p>
          <a:p>
            <a:pPr marL="582930" indent="-514350">
              <a:buFont typeface="+mj-lt"/>
              <a:buAutoNum type="alphaUcPeriod"/>
            </a:pPr>
            <a:r>
              <a:rPr lang="en-US" dirty="0" smtClean="0">
                <a:latin typeface="Calibri" pitchFamily="34" charset="0"/>
              </a:rPr>
              <a:t>Relationship to a PDD</a:t>
            </a:r>
          </a:p>
        </p:txBody>
      </p:sp>
      <p:pic>
        <p:nvPicPr>
          <p:cNvPr id="4" name="Picture 3" descr="Schizophrenia2.JPG"/>
          <p:cNvPicPr>
            <a:picLocks noChangeAspect="1"/>
          </p:cNvPicPr>
          <p:nvPr/>
        </p:nvPicPr>
        <p:blipFill>
          <a:blip r:embed="rId2" cstate="print"/>
          <a:stretch>
            <a:fillRect/>
          </a:stretch>
        </p:blipFill>
        <p:spPr>
          <a:xfrm>
            <a:off x="6172200" y="4572000"/>
            <a:ext cx="2667000" cy="2000250"/>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dirty="0" smtClean="0"/>
              <a:t>Schizophrenia: Cardinal Features</a:t>
            </a:r>
            <a:br>
              <a:rPr lang="en-US" dirty="0" smtClean="0"/>
            </a:br>
            <a:r>
              <a:rPr lang="en-US" dirty="0" smtClean="0">
                <a:solidFill>
                  <a:schemeClr val="accent2"/>
                </a:solidFill>
              </a:rPr>
              <a:t>DSM-V Proposed Revisions</a:t>
            </a:r>
            <a:endParaRPr lang="en-US" dirty="0">
              <a:solidFill>
                <a:schemeClr val="accent2"/>
              </a:solidFill>
            </a:endParaRPr>
          </a:p>
        </p:txBody>
      </p:sp>
      <p:sp>
        <p:nvSpPr>
          <p:cNvPr id="3" name="Content Placeholder 2"/>
          <p:cNvSpPr>
            <a:spLocks noGrp="1"/>
          </p:cNvSpPr>
          <p:nvPr>
            <p:ph idx="1"/>
          </p:nvPr>
        </p:nvSpPr>
        <p:spPr>
          <a:xfrm>
            <a:off x="304800" y="1981200"/>
            <a:ext cx="8382000" cy="4374360"/>
          </a:xfrm>
        </p:spPr>
        <p:txBody>
          <a:bodyPr/>
          <a:lstStyle/>
          <a:p>
            <a:r>
              <a:rPr lang="en-US" dirty="0" smtClean="0">
                <a:latin typeface="Calibri" pitchFamily="34" charset="0"/>
              </a:rPr>
              <a:t>Delusions</a:t>
            </a:r>
          </a:p>
          <a:p>
            <a:r>
              <a:rPr lang="en-US" dirty="0" smtClean="0">
                <a:latin typeface="Calibri" pitchFamily="34" charset="0"/>
              </a:rPr>
              <a:t>Hallucinations</a:t>
            </a:r>
          </a:p>
          <a:p>
            <a:r>
              <a:rPr lang="en-US" dirty="0" smtClean="0">
                <a:latin typeface="Calibri" pitchFamily="34" charset="0"/>
              </a:rPr>
              <a:t>Disorganized speech  </a:t>
            </a:r>
            <a:r>
              <a:rPr lang="en-US" strike="sngStrike" dirty="0" smtClean="0">
                <a:latin typeface="Calibri" pitchFamily="34" charset="0"/>
              </a:rPr>
              <a:t>(e.g., frequent derailment or incoherence)</a:t>
            </a:r>
          </a:p>
          <a:p>
            <a:r>
              <a:rPr lang="en-US" dirty="0" smtClean="0">
                <a:latin typeface="Calibri" pitchFamily="34" charset="0"/>
              </a:rPr>
              <a:t> </a:t>
            </a:r>
            <a:r>
              <a:rPr lang="en-US" strike="sngStrike" dirty="0" smtClean="0">
                <a:latin typeface="Calibri" pitchFamily="34" charset="0"/>
              </a:rPr>
              <a:t>Grossly disorganized or catatonic behavior   </a:t>
            </a:r>
            <a:r>
              <a:rPr lang="en-US" u="sng" dirty="0" smtClean="0">
                <a:latin typeface="Calibri" pitchFamily="34" charset="0"/>
              </a:rPr>
              <a:t>catatonia</a:t>
            </a:r>
            <a:endParaRPr lang="en-US" u="sng" strike="sngStrike" dirty="0" smtClean="0">
              <a:latin typeface="Calibri" pitchFamily="34" charset="0"/>
            </a:endParaRPr>
          </a:p>
          <a:p>
            <a:r>
              <a:rPr lang="en-US" dirty="0" smtClean="0">
                <a:latin typeface="Calibri" pitchFamily="34" charset="0"/>
              </a:rPr>
              <a:t>Negative symptoms, i.e., </a:t>
            </a:r>
            <a:r>
              <a:rPr lang="en-US" strike="sngStrike" dirty="0" smtClean="0">
                <a:latin typeface="Calibri" pitchFamily="34" charset="0"/>
              </a:rPr>
              <a:t>affective flattening</a:t>
            </a:r>
            <a:r>
              <a:rPr lang="en-US" dirty="0" smtClean="0">
                <a:latin typeface="Calibri" pitchFamily="34" charset="0"/>
              </a:rPr>
              <a:t>,  </a:t>
            </a:r>
            <a:r>
              <a:rPr lang="en-US" u="sng" dirty="0" smtClean="0">
                <a:latin typeface="Calibri" pitchFamily="34" charset="0"/>
              </a:rPr>
              <a:t>restrictive affect</a:t>
            </a:r>
            <a:r>
              <a:rPr lang="en-US" dirty="0" smtClean="0">
                <a:latin typeface="Calibri" pitchFamily="34" charset="0"/>
              </a:rPr>
              <a:t>, </a:t>
            </a:r>
            <a:r>
              <a:rPr lang="en-US" strike="sngStrike" dirty="0" err="1" smtClean="0">
                <a:latin typeface="Calibri" pitchFamily="34" charset="0"/>
              </a:rPr>
              <a:t>alogia</a:t>
            </a:r>
            <a:r>
              <a:rPr lang="en-US" dirty="0" smtClean="0">
                <a:latin typeface="Calibri" pitchFamily="34" charset="0"/>
              </a:rPr>
              <a:t>, or </a:t>
            </a:r>
            <a:r>
              <a:rPr lang="en-US" dirty="0" err="1" smtClean="0">
                <a:latin typeface="Calibri" pitchFamily="34" charset="0"/>
              </a:rPr>
              <a:t>avolition</a:t>
            </a:r>
            <a:r>
              <a:rPr lang="en-US" dirty="0" smtClean="0">
                <a:latin typeface="Calibri" pitchFamily="34" charset="0"/>
              </a:rPr>
              <a:t>/</a:t>
            </a:r>
            <a:r>
              <a:rPr lang="en-US" u="sng" dirty="0" err="1" smtClean="0">
                <a:latin typeface="Calibri" pitchFamily="34" charset="0"/>
              </a:rPr>
              <a:t>asociality</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dirty="0" smtClean="0"/>
              <a:t>Schizophrenia: Differential Diagnosis</a:t>
            </a:r>
            <a:br>
              <a:rPr lang="en-US" dirty="0" smtClean="0"/>
            </a:br>
            <a:r>
              <a:rPr lang="en-US" dirty="0" smtClean="0">
                <a:solidFill>
                  <a:schemeClr val="accent2"/>
                </a:solidFill>
              </a:rPr>
              <a:t>Related Psychotic Disorders</a:t>
            </a:r>
            <a:endParaRPr lang="en-US" dirty="0">
              <a:solidFill>
                <a:schemeClr val="accent2"/>
              </a:solidFill>
            </a:endParaRPr>
          </a:p>
        </p:txBody>
      </p:sp>
      <p:sp>
        <p:nvSpPr>
          <p:cNvPr id="3" name="Content Placeholder 2"/>
          <p:cNvSpPr>
            <a:spLocks noGrp="1"/>
          </p:cNvSpPr>
          <p:nvPr>
            <p:ph idx="1"/>
          </p:nvPr>
        </p:nvSpPr>
        <p:spPr>
          <a:xfrm>
            <a:off x="304800" y="1981200"/>
            <a:ext cx="8382000" cy="4876800"/>
          </a:xfrm>
        </p:spPr>
        <p:txBody>
          <a:bodyPr>
            <a:normAutofit lnSpcReduction="10000"/>
          </a:bodyPr>
          <a:lstStyle/>
          <a:p>
            <a:r>
              <a:rPr lang="en-US" dirty="0" err="1" smtClean="0"/>
              <a:t>Schizophreniform</a:t>
            </a:r>
            <a:endParaRPr lang="en-US" dirty="0" smtClean="0"/>
          </a:p>
          <a:p>
            <a:r>
              <a:rPr lang="en-US" dirty="0" smtClean="0"/>
              <a:t>Delusional Disorder </a:t>
            </a:r>
          </a:p>
          <a:p>
            <a:r>
              <a:rPr lang="en-US" dirty="0" smtClean="0"/>
              <a:t>Brief Psychotic Disorder</a:t>
            </a:r>
          </a:p>
          <a:p>
            <a:r>
              <a:rPr lang="en-US" dirty="0" smtClean="0"/>
              <a:t>Shared Psychotic Disorder*</a:t>
            </a:r>
          </a:p>
          <a:p>
            <a:r>
              <a:rPr lang="en-US" dirty="0" smtClean="0"/>
              <a:t>Psychotic Disorder Due to a General Medical Condition </a:t>
            </a:r>
          </a:p>
          <a:p>
            <a:r>
              <a:rPr lang="en-US" dirty="0" smtClean="0"/>
              <a:t>Substance-Induced Psychotic Disorder </a:t>
            </a:r>
          </a:p>
          <a:p>
            <a:pPr>
              <a:buNone/>
            </a:pPr>
            <a:endParaRPr lang="en-US" dirty="0" smtClean="0">
              <a:latin typeface="Calibri" pitchFamily="34" charset="0"/>
            </a:endParaRPr>
          </a:p>
          <a:p>
            <a:pPr>
              <a:buNone/>
            </a:pPr>
            <a:r>
              <a:rPr lang="en-US" sz="2400" dirty="0" smtClean="0">
                <a:latin typeface="Calibri" pitchFamily="34" charset="0"/>
              </a:rPr>
              <a:t>* Eliminated in Currently Proposed DSM-V</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dirty="0" smtClean="0"/>
              <a:t>Schizophrenia: Differential Diagnosis</a:t>
            </a:r>
            <a:br>
              <a:rPr lang="en-US" dirty="0" smtClean="0"/>
            </a:br>
            <a:r>
              <a:rPr lang="en-US" dirty="0" smtClean="0">
                <a:solidFill>
                  <a:schemeClr val="accent2"/>
                </a:solidFill>
              </a:rPr>
              <a:t>Relationship to Mood Disorders</a:t>
            </a:r>
            <a:endParaRPr lang="en-US" dirty="0">
              <a:solidFill>
                <a:schemeClr val="accent2"/>
              </a:solidFill>
            </a:endParaRPr>
          </a:p>
        </p:txBody>
      </p:sp>
      <p:sp>
        <p:nvSpPr>
          <p:cNvPr id="3" name="Content Placeholder 2"/>
          <p:cNvSpPr>
            <a:spLocks noGrp="1"/>
          </p:cNvSpPr>
          <p:nvPr>
            <p:ph idx="1"/>
          </p:nvPr>
        </p:nvSpPr>
        <p:spPr>
          <a:xfrm>
            <a:off x="304800" y="1981200"/>
            <a:ext cx="8382000" cy="4876800"/>
          </a:xfrm>
        </p:spPr>
        <p:txBody>
          <a:bodyPr>
            <a:noAutofit/>
          </a:bodyPr>
          <a:lstStyle/>
          <a:p>
            <a:r>
              <a:rPr lang="en-US" dirty="0" smtClean="0">
                <a:latin typeface="Calibri" pitchFamily="34" charset="0"/>
              </a:rPr>
              <a:t>Schizoaffective Disorder</a:t>
            </a:r>
          </a:p>
          <a:p>
            <a:pPr lvl="1"/>
            <a:r>
              <a:rPr lang="en-US" sz="2800" dirty="0" smtClean="0">
                <a:latin typeface="Calibri" pitchFamily="34" charset="0"/>
              </a:rPr>
              <a:t>Major Depressive Episode/Manic Episode/Mixed Episode CONCURRENT with Criterion A of Schizophrenia</a:t>
            </a:r>
          </a:p>
          <a:p>
            <a:pPr lvl="1"/>
            <a:r>
              <a:rPr lang="en-US" sz="2800" dirty="0" smtClean="0">
                <a:latin typeface="Calibri" pitchFamily="34" charset="0"/>
              </a:rPr>
              <a:t>At least 2 weeks of delusions or hallucinations without mood symptoms</a:t>
            </a:r>
          </a:p>
          <a:p>
            <a:pPr lvl="1"/>
            <a:r>
              <a:rPr lang="en-US" sz="2800" dirty="0" smtClean="0">
                <a:latin typeface="Calibri" pitchFamily="34" charset="0"/>
              </a:rPr>
              <a:t>Mood disturbance is present during a significant portion of illness</a:t>
            </a:r>
          </a:p>
          <a:p>
            <a:pPr lvl="1"/>
            <a:r>
              <a:rPr lang="en-US" sz="2800" dirty="0" smtClean="0">
                <a:latin typeface="Calibri" pitchFamily="34" charset="0"/>
              </a:rPr>
              <a:t>Not due to general medical condition or substance</a:t>
            </a:r>
          </a:p>
          <a:p>
            <a:r>
              <a:rPr lang="en-US" dirty="0" smtClean="0">
                <a:latin typeface="Calibri" pitchFamily="34" charset="0"/>
              </a:rPr>
              <a:t>Mood Disorder, Severe with Psychotic Features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dirty="0" smtClean="0"/>
              <a:t>Schizophrenia: Differential Diagnosis</a:t>
            </a:r>
            <a:br>
              <a:rPr lang="en-US" dirty="0" smtClean="0"/>
            </a:br>
            <a:r>
              <a:rPr lang="en-US" dirty="0" smtClean="0">
                <a:solidFill>
                  <a:schemeClr val="accent2"/>
                </a:solidFill>
              </a:rPr>
              <a:t>Subtypes of Schizophrenia</a:t>
            </a:r>
            <a:endParaRPr lang="en-US" dirty="0">
              <a:solidFill>
                <a:schemeClr val="accent2"/>
              </a:solidFill>
            </a:endParaRPr>
          </a:p>
        </p:txBody>
      </p:sp>
      <p:sp>
        <p:nvSpPr>
          <p:cNvPr id="3" name="Content Placeholder 2"/>
          <p:cNvSpPr>
            <a:spLocks noGrp="1"/>
          </p:cNvSpPr>
          <p:nvPr>
            <p:ph idx="1"/>
          </p:nvPr>
        </p:nvSpPr>
        <p:spPr>
          <a:xfrm>
            <a:off x="304800" y="1981200"/>
            <a:ext cx="8382000" cy="4876800"/>
          </a:xfrm>
        </p:spPr>
        <p:txBody>
          <a:bodyPr>
            <a:noAutofit/>
          </a:bodyPr>
          <a:lstStyle/>
          <a:p>
            <a:r>
              <a:rPr lang="en-US" dirty="0" smtClean="0">
                <a:latin typeface="Calibri" pitchFamily="34" charset="0"/>
              </a:rPr>
              <a:t>Catatonic Type</a:t>
            </a:r>
          </a:p>
          <a:p>
            <a:r>
              <a:rPr lang="en-US" dirty="0" smtClean="0">
                <a:latin typeface="Calibri" pitchFamily="34" charset="0"/>
              </a:rPr>
              <a:t>Disorganized Type</a:t>
            </a:r>
          </a:p>
          <a:p>
            <a:r>
              <a:rPr lang="en-US" dirty="0" smtClean="0">
                <a:latin typeface="Calibri" pitchFamily="34" charset="0"/>
              </a:rPr>
              <a:t>Paranoid Type</a:t>
            </a:r>
          </a:p>
          <a:p>
            <a:r>
              <a:rPr lang="en-US" dirty="0" smtClean="0">
                <a:latin typeface="Calibri" pitchFamily="34" charset="0"/>
              </a:rPr>
              <a:t>Undifferentiated Type</a:t>
            </a:r>
          </a:p>
          <a:p>
            <a:r>
              <a:rPr lang="en-US" dirty="0" smtClean="0">
                <a:latin typeface="Calibri" pitchFamily="34" charset="0"/>
              </a:rPr>
              <a:t>Residual Type</a:t>
            </a:r>
          </a:p>
        </p:txBody>
      </p:sp>
      <p:pic>
        <p:nvPicPr>
          <p:cNvPr id="1026" name="Picture 2"/>
          <p:cNvPicPr>
            <a:picLocks noChangeAspect="1" noChangeArrowheads="1"/>
          </p:cNvPicPr>
          <p:nvPr/>
        </p:nvPicPr>
        <p:blipFill>
          <a:blip r:embed="rId2" cstate="print"/>
          <a:srcRect/>
          <a:stretch>
            <a:fillRect/>
          </a:stretch>
        </p:blipFill>
        <p:spPr bwMode="auto">
          <a:xfrm>
            <a:off x="6629400" y="1371600"/>
            <a:ext cx="2181225" cy="27622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b="31333"/>
          <a:stretch>
            <a:fillRect/>
          </a:stretch>
        </p:blipFill>
        <p:spPr bwMode="auto">
          <a:xfrm>
            <a:off x="4572000" y="4267200"/>
            <a:ext cx="3352800" cy="2302256"/>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048250" y="304800"/>
            <a:ext cx="4095750" cy="4095750"/>
          </a:xfrm>
          <a:prstGeom prst="rect">
            <a:avLst/>
          </a:prstGeom>
          <a:noFill/>
          <a:ln w="9525">
            <a:noFill/>
            <a:miter lim="800000"/>
            <a:headEnd/>
            <a:tailEnd/>
          </a:ln>
        </p:spPr>
      </p:pic>
      <p:sp>
        <p:nvSpPr>
          <p:cNvPr id="2" name="Title 1"/>
          <p:cNvSpPr>
            <a:spLocks noGrp="1"/>
          </p:cNvSpPr>
          <p:nvPr>
            <p:ph type="title"/>
          </p:nvPr>
        </p:nvSpPr>
        <p:spPr>
          <a:xfrm>
            <a:off x="381000" y="512064"/>
            <a:ext cx="8305800" cy="914400"/>
          </a:xfrm>
        </p:spPr>
        <p:txBody>
          <a:bodyPr/>
          <a:lstStyle/>
          <a:p>
            <a:r>
              <a:rPr lang="en-US" dirty="0" smtClean="0"/>
              <a:t>Schizophrenia: Etiology</a:t>
            </a:r>
            <a:endParaRPr lang="en-US" dirty="0">
              <a:solidFill>
                <a:schemeClr val="accent2"/>
              </a:solidFill>
            </a:endParaRPr>
          </a:p>
        </p:txBody>
      </p:sp>
      <p:sp>
        <p:nvSpPr>
          <p:cNvPr id="3" name="Content Placeholder 2"/>
          <p:cNvSpPr>
            <a:spLocks noGrp="1"/>
          </p:cNvSpPr>
          <p:nvPr>
            <p:ph idx="1"/>
          </p:nvPr>
        </p:nvSpPr>
        <p:spPr>
          <a:xfrm>
            <a:off x="304800" y="1371600"/>
            <a:ext cx="8382000" cy="5486400"/>
          </a:xfrm>
        </p:spPr>
        <p:txBody>
          <a:bodyPr>
            <a:noAutofit/>
          </a:bodyPr>
          <a:lstStyle/>
          <a:p>
            <a:r>
              <a:rPr lang="en-US" dirty="0" smtClean="0">
                <a:latin typeface="Calibri" pitchFamily="34" charset="0"/>
              </a:rPr>
              <a:t>Genetic</a:t>
            </a:r>
          </a:p>
          <a:p>
            <a:r>
              <a:rPr lang="en-US" dirty="0" smtClean="0">
                <a:latin typeface="Calibri" pitchFamily="34" charset="0"/>
              </a:rPr>
              <a:t>Neurotransmitters</a:t>
            </a:r>
          </a:p>
          <a:p>
            <a:r>
              <a:rPr lang="en-US" dirty="0" smtClean="0">
                <a:latin typeface="Calibri" pitchFamily="34" charset="0"/>
              </a:rPr>
              <a:t>Brain Structure &amp; Function</a:t>
            </a:r>
          </a:p>
          <a:p>
            <a:r>
              <a:rPr lang="en-US" dirty="0" smtClean="0">
                <a:latin typeface="Calibri" pitchFamily="34" charset="0"/>
              </a:rPr>
              <a:t>Psychological Stress</a:t>
            </a:r>
          </a:p>
        </p:txBody>
      </p:sp>
      <p:pic>
        <p:nvPicPr>
          <p:cNvPr id="2051" name="Picture 3"/>
          <p:cNvPicPr>
            <a:picLocks noChangeAspect="1" noChangeArrowheads="1"/>
          </p:cNvPicPr>
          <p:nvPr/>
        </p:nvPicPr>
        <p:blipFill>
          <a:blip r:embed="rId3" cstate="print"/>
          <a:srcRect/>
          <a:stretch>
            <a:fillRect/>
          </a:stretch>
        </p:blipFill>
        <p:spPr bwMode="auto">
          <a:xfrm>
            <a:off x="6172200" y="4191000"/>
            <a:ext cx="2362200" cy="2362200"/>
          </a:xfrm>
          <a:prstGeom prst="rect">
            <a:avLst/>
          </a:prstGeom>
          <a:noFill/>
          <a:ln w="9525">
            <a:solidFill>
              <a:schemeClr val="accent3"/>
            </a:solid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38200" y="4343400"/>
            <a:ext cx="3276600" cy="2173478"/>
          </a:xfrm>
          <a:prstGeom prst="rect">
            <a:avLst/>
          </a:prstGeom>
          <a:noFill/>
          <a:ln w="28575">
            <a:solidFill>
              <a:schemeClr val="bg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dirty="0" smtClean="0"/>
              <a:t>Schizophrenia: Treatment</a:t>
            </a:r>
            <a:endParaRPr lang="en-US" dirty="0">
              <a:solidFill>
                <a:schemeClr val="accent2"/>
              </a:solidFill>
            </a:endParaRPr>
          </a:p>
        </p:txBody>
      </p:sp>
      <p:sp>
        <p:nvSpPr>
          <p:cNvPr id="3" name="Content Placeholder 2"/>
          <p:cNvSpPr>
            <a:spLocks noGrp="1"/>
          </p:cNvSpPr>
          <p:nvPr>
            <p:ph idx="1"/>
          </p:nvPr>
        </p:nvSpPr>
        <p:spPr>
          <a:xfrm>
            <a:off x="304800" y="1371600"/>
            <a:ext cx="8382000" cy="5486400"/>
          </a:xfrm>
        </p:spPr>
        <p:txBody>
          <a:bodyPr>
            <a:noAutofit/>
          </a:bodyPr>
          <a:lstStyle/>
          <a:p>
            <a:r>
              <a:rPr lang="en-US" dirty="0" smtClean="0">
                <a:latin typeface="Calibri" pitchFamily="34" charset="0"/>
              </a:rPr>
              <a:t>Medication</a:t>
            </a:r>
          </a:p>
          <a:p>
            <a:r>
              <a:rPr lang="en-US" dirty="0" smtClean="0">
                <a:latin typeface="Calibri" pitchFamily="34" charset="0"/>
              </a:rPr>
              <a:t>Psychotherapy</a:t>
            </a:r>
          </a:p>
          <a:p>
            <a:r>
              <a:rPr lang="en-US" dirty="0" smtClean="0">
                <a:latin typeface="Calibri" pitchFamily="34" charset="0"/>
              </a:rPr>
              <a:t>Supportive Services</a:t>
            </a:r>
          </a:p>
          <a:p>
            <a:r>
              <a:rPr lang="en-US" dirty="0" smtClean="0">
                <a:latin typeface="Calibri" pitchFamily="34" charset="0"/>
              </a:rPr>
              <a:t>Residential Treatment</a:t>
            </a:r>
          </a:p>
        </p:txBody>
      </p:sp>
      <p:pic>
        <p:nvPicPr>
          <p:cNvPr id="3074" name="Picture 2"/>
          <p:cNvPicPr>
            <a:picLocks noChangeAspect="1" noChangeArrowheads="1"/>
          </p:cNvPicPr>
          <p:nvPr/>
        </p:nvPicPr>
        <p:blipFill>
          <a:blip r:embed="rId2" cstate="print"/>
          <a:srcRect/>
          <a:stretch>
            <a:fillRect/>
          </a:stretch>
        </p:blipFill>
        <p:spPr bwMode="auto">
          <a:xfrm>
            <a:off x="6286500" y="990600"/>
            <a:ext cx="2857500" cy="2133600"/>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2438400" y="4419600"/>
            <a:ext cx="2857500" cy="2143125"/>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38200" y="4495800"/>
            <a:ext cx="1752600" cy="17526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l="6857" t="22000" r="6286" b="8000"/>
          <a:stretch>
            <a:fillRect/>
          </a:stretch>
        </p:blipFill>
        <p:spPr bwMode="auto">
          <a:xfrm>
            <a:off x="5105400" y="2743200"/>
            <a:ext cx="3557451"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2068</TotalTime>
  <Words>2518</Words>
  <Application>Microsoft Office PowerPoint</Application>
  <PresentationFormat>On-screen Show (4:3)</PresentationFormat>
  <Paragraphs>167</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Metro</vt:lpstr>
      <vt:lpstr>Schizophrenia and Dissociative Identity Disorder</vt:lpstr>
      <vt:lpstr>Schizophrenia: Cardinal Features</vt:lpstr>
      <vt:lpstr>Schizophrenia: Cardinal Features</vt:lpstr>
      <vt:lpstr>Schizophrenia: Cardinal Features DSM-V Proposed Revisions</vt:lpstr>
      <vt:lpstr>Schizophrenia: Differential Diagnosis Related Psychotic Disorders</vt:lpstr>
      <vt:lpstr>Schizophrenia: Differential Diagnosis Relationship to Mood Disorders</vt:lpstr>
      <vt:lpstr>Schizophrenia: Differential Diagnosis Subtypes of Schizophrenia</vt:lpstr>
      <vt:lpstr>Schizophrenia: Etiology</vt:lpstr>
      <vt:lpstr>Schizophrenia: Treatment</vt:lpstr>
      <vt:lpstr>Dissociative Identity Disorder: 300.14 DSM-IV-TR- Diagnostic Criteria</vt:lpstr>
      <vt:lpstr>DID: Cardinal Features</vt:lpstr>
      <vt:lpstr>  Dissociative Identity Disorder:    Proposed Revisions for DSM-V </vt:lpstr>
      <vt:lpstr>Dissociative Identity Disorder: Differential Diagnosis</vt:lpstr>
      <vt:lpstr>DID: Differential Diagnosis, Continued</vt:lpstr>
      <vt:lpstr>Dissociative Identity Disorder: Etiology</vt:lpstr>
      <vt:lpstr>Dissociative Identity Disorder: Treatment </vt:lpstr>
      <vt:lpstr>DID &amp; Demon Possession</vt:lpstr>
      <vt:lpstr>References</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and Dissociative Identity Disorder</dc:title>
  <dc:creator>JDALTON</dc:creator>
  <cp:lastModifiedBy>Jaclyn</cp:lastModifiedBy>
  <cp:revision>83</cp:revision>
  <dcterms:created xsi:type="dcterms:W3CDTF">2010-06-05T21:33:20Z</dcterms:created>
  <dcterms:modified xsi:type="dcterms:W3CDTF">2010-06-22T16:17:28Z</dcterms:modified>
</cp:coreProperties>
</file>